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57" r:id="rId3"/>
    <p:sldId id="331" r:id="rId4"/>
    <p:sldId id="304" r:id="rId5"/>
    <p:sldId id="305" r:id="rId6"/>
    <p:sldId id="306" r:id="rId7"/>
    <p:sldId id="327" r:id="rId8"/>
    <p:sldId id="334" r:id="rId9"/>
    <p:sldId id="271" r:id="rId10"/>
    <p:sldId id="272" r:id="rId11"/>
    <p:sldId id="274" r:id="rId12"/>
    <p:sldId id="328" r:id="rId13"/>
    <p:sldId id="277" r:id="rId14"/>
    <p:sldId id="329" r:id="rId15"/>
    <p:sldId id="278" r:id="rId16"/>
    <p:sldId id="330" r:id="rId17"/>
    <p:sldId id="279" r:id="rId18"/>
    <p:sldId id="280" r:id="rId19"/>
    <p:sldId id="289" r:id="rId20"/>
    <p:sldId id="288" r:id="rId21"/>
    <p:sldId id="300" r:id="rId22"/>
    <p:sldId id="287" r:id="rId23"/>
    <p:sldId id="301" r:id="rId24"/>
    <p:sldId id="316" r:id="rId25"/>
    <p:sldId id="310" r:id="rId26"/>
    <p:sldId id="326" r:id="rId27"/>
    <p:sldId id="317" r:id="rId28"/>
    <p:sldId id="318" r:id="rId29"/>
    <p:sldId id="325" r:id="rId30"/>
    <p:sldId id="319" r:id="rId31"/>
    <p:sldId id="323" r:id="rId32"/>
    <p:sldId id="324" r:id="rId33"/>
    <p:sldId id="332" r:id="rId34"/>
    <p:sldId id="320" r:id="rId35"/>
    <p:sldId id="321" r:id="rId36"/>
    <p:sldId id="311" r:id="rId37"/>
    <p:sldId id="291" r:id="rId38"/>
    <p:sldId id="302" r:id="rId39"/>
    <p:sldId id="292" r:id="rId40"/>
    <p:sldId id="322" r:id="rId41"/>
    <p:sldId id="307" r:id="rId42"/>
    <p:sldId id="308" r:id="rId43"/>
    <p:sldId id="294" r:id="rId44"/>
    <p:sldId id="290" r:id="rId45"/>
    <p:sldId id="296" r:id="rId4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16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://rkdhs-kom/yta/s_2013_14/vrigt/Statistik/Till%20bet&#228;nkande/Personal/Allm&#228;nmedicinare%20&#246;ver%20tid%20o%20per%201000%20inv%20mm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://rkdhs-kom/yta/s_2013_14/vrigt/Statistik/Till%20bet&#228;nkande/Personal/Sjuksk&#246;terskor%20&#246;ver%20tid%20o%20per%201000%20inv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://rkdhs-kom/yta/s_2013_14/vrigt/Statistik/Till%20bet&#228;nkande/Konsumtion/l&#228;karbes&#246;k%20per%201000%20inv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Specialister i allmänmedicin per 1000 invånare</c:v>
          </c:tx>
          <c:cat>
            <c:strRef>
              <c:f>Tabell!$A$2:$S$2</c:f>
              <c:strCach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strCache>
            </c:strRef>
          </c:cat>
          <c:val>
            <c:numRef>
              <c:f>Tabell!$A$7:$S$7</c:f>
              <c:numCache>
                <c:formatCode>General</c:formatCode>
                <c:ptCount val="19"/>
                <c:pt idx="0">
                  <c:v>0.4814712221651925</c:v>
                </c:pt>
                <c:pt idx="1">
                  <c:v>0.4876477457909148</c:v>
                </c:pt>
                <c:pt idx="2">
                  <c:v>0.50013421680959713</c:v>
                </c:pt>
                <c:pt idx="3">
                  <c:v>0.51545448652081993</c:v>
                </c:pt>
                <c:pt idx="4">
                  <c:v>0.52158648055064538</c:v>
                </c:pt>
                <c:pt idx="5">
                  <c:v>0.53057642236810265</c:v>
                </c:pt>
                <c:pt idx="6">
                  <c:v>0.54887526590705626</c:v>
                </c:pt>
                <c:pt idx="7">
                  <c:v>0.56169545682103383</c:v>
                </c:pt>
                <c:pt idx="8">
                  <c:v>0.57310484899734448</c:v>
                </c:pt>
                <c:pt idx="9">
                  <c:v>0.57860095310469406</c:v>
                </c:pt>
                <c:pt idx="10">
                  <c:v>0.59296497074632459</c:v>
                </c:pt>
                <c:pt idx="11">
                  <c:v>0.60713749211725287</c:v>
                </c:pt>
                <c:pt idx="12">
                  <c:v>0.61941034704947562</c:v>
                </c:pt>
                <c:pt idx="13">
                  <c:v>0.62238375462804063</c:v>
                </c:pt>
                <c:pt idx="14">
                  <c:v>0.63185964365343239</c:v>
                </c:pt>
                <c:pt idx="15">
                  <c:v>0.6288519972768527</c:v>
                </c:pt>
                <c:pt idx="16">
                  <c:v>0.63061177250944211</c:v>
                </c:pt>
                <c:pt idx="17">
                  <c:v>0.63970996745150077</c:v>
                </c:pt>
                <c:pt idx="18">
                  <c:v>0.6423107676790466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E1A-43F7-BB33-EEC7EDC1D2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7626880"/>
        <c:axId val="307627272"/>
      </c:lineChart>
      <c:catAx>
        <c:axId val="307626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7627272"/>
        <c:crosses val="autoZero"/>
        <c:auto val="1"/>
        <c:lblAlgn val="ctr"/>
        <c:lblOffset val="100"/>
        <c:noMultiLvlLbl val="0"/>
      </c:catAx>
      <c:valAx>
        <c:axId val="307627272"/>
        <c:scaling>
          <c:orientation val="minMax"/>
          <c:min val="0.4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07626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Sjuksköterskor per 1000 invånare</c:v>
          </c:tx>
          <c:cat>
            <c:strRef>
              <c:f>Tabell!$A$2:$S$2</c:f>
              <c:strCach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strCache>
            </c:strRef>
          </c:cat>
          <c:val>
            <c:numRef>
              <c:f>Tabell!$A$7:$S$7</c:f>
              <c:numCache>
                <c:formatCode>General</c:formatCode>
                <c:ptCount val="19"/>
                <c:pt idx="0">
                  <c:v>9.6478685817792496</c:v>
                </c:pt>
                <c:pt idx="1">
                  <c:v>9.6130939694831739</c:v>
                </c:pt>
                <c:pt idx="2">
                  <c:v>9.5865274579336255</c:v>
                </c:pt>
                <c:pt idx="3">
                  <c:v>9.7424737885068939</c:v>
                </c:pt>
                <c:pt idx="4">
                  <c:v>9.8567657169399379</c:v>
                </c:pt>
                <c:pt idx="5">
                  <c:v>9.9351645293506827</c:v>
                </c:pt>
                <c:pt idx="6">
                  <c:v>10.068325429828818</c:v>
                </c:pt>
                <c:pt idx="7">
                  <c:v>10.275828036633907</c:v>
                </c:pt>
                <c:pt idx="8">
                  <c:v>10.384962905276153</c:v>
                </c:pt>
                <c:pt idx="9">
                  <c:v>10.519795387882359</c:v>
                </c:pt>
                <c:pt idx="10">
                  <c:v>10.716142529105571</c:v>
                </c:pt>
                <c:pt idx="11">
                  <c:v>10.851334489963374</c:v>
                </c:pt>
                <c:pt idx="12">
                  <c:v>10.959141894517971</c:v>
                </c:pt>
                <c:pt idx="13">
                  <c:v>10.992025255751544</c:v>
                </c:pt>
                <c:pt idx="14">
                  <c:v>10.982816886390102</c:v>
                </c:pt>
                <c:pt idx="15">
                  <c:v>11.057747964276194</c:v>
                </c:pt>
                <c:pt idx="16">
                  <c:v>11.087800034905102</c:v>
                </c:pt>
                <c:pt idx="17">
                  <c:v>11.111991312585848</c:v>
                </c:pt>
                <c:pt idx="18">
                  <c:v>11.120219009827407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4C0-4045-BB51-E0D0C51772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570192"/>
        <c:axId val="190568232"/>
      </c:lineChart>
      <c:catAx>
        <c:axId val="190570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0568232"/>
        <c:crosses val="autoZero"/>
        <c:auto val="1"/>
        <c:lblAlgn val="ctr"/>
        <c:lblOffset val="100"/>
        <c:noMultiLvlLbl val="0"/>
      </c:catAx>
      <c:valAx>
        <c:axId val="190568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0570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Undersköterskor per 1000 inv</c:v>
          </c:tx>
          <c:cat>
            <c:numRef>
              <c:f>'\\rkdhs-kom\DavWWWRoot\yta\s_2013_14\vrigt\Statistik\Till betänkande\Personal\[SKL Tidsserie anställda vissa yrken kommun o landsting.xlsx]Usk lt'!$A$5:$A$24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'\\rkdhs-kom\DavWWWRoot\yta\s_2013_14\vrigt\Statistik\Till betänkande\Personal\[SKL Tidsserie anställda vissa yrken kommun o landsting.xlsx]Usk lt'!$E$5:$E$24</c:f>
              <c:numCache>
                <c:formatCode>General</c:formatCode>
                <c:ptCount val="20"/>
                <c:pt idx="0">
                  <c:v>4.5795777446462234</c:v>
                </c:pt>
                <c:pt idx="1">
                  <c:v>4.3263049721640465</c:v>
                </c:pt>
                <c:pt idx="2">
                  <c:v>4.2880434014778093</c:v>
                </c:pt>
                <c:pt idx="3">
                  <c:v>4.4048544880116181</c:v>
                </c:pt>
                <c:pt idx="4">
                  <c:v>4.4662111944511143</c:v>
                </c:pt>
                <c:pt idx="5">
                  <c:v>4.479109721357891</c:v>
                </c:pt>
                <c:pt idx="6">
                  <c:v>4.6015726791668055</c:v>
                </c:pt>
                <c:pt idx="7">
                  <c:v>4.7018227028758641</c:v>
                </c:pt>
                <c:pt idx="8">
                  <c:v>4.6478981513357756</c:v>
                </c:pt>
                <c:pt idx="9">
                  <c:v>4.4192950434294724</c:v>
                </c:pt>
                <c:pt idx="10">
                  <c:v>4.3136681907284915</c:v>
                </c:pt>
                <c:pt idx="11">
                  <c:v>3.794911083929708</c:v>
                </c:pt>
                <c:pt idx="12">
                  <c:v>4.3320610084344571</c:v>
                </c:pt>
                <c:pt idx="13">
                  <c:v>4.1888014785962415</c:v>
                </c:pt>
                <c:pt idx="14">
                  <c:v>3.9137399174921059</c:v>
                </c:pt>
                <c:pt idx="15">
                  <c:v>3.78277682604452</c:v>
                </c:pt>
                <c:pt idx="16">
                  <c:v>3.7778706940051268</c:v>
                </c:pt>
                <c:pt idx="17">
                  <c:v>3.7093341250263117</c:v>
                </c:pt>
                <c:pt idx="18">
                  <c:v>3.7157600148638639</c:v>
                </c:pt>
                <c:pt idx="19">
                  <c:v>3.8432990283005002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E01-4AC1-ADD0-8FD33A4B319E}"/>
            </c:ext>
          </c:extLst>
        </c:ser>
        <c:ser>
          <c:idx val="1"/>
          <c:order val="1"/>
          <c:tx>
            <c:v>Vårdbiträden per 1000 inv</c:v>
          </c:tx>
          <c:val>
            <c:numRef>
              <c:f>'Usk mm landsting'!$E$28:$E$47</c:f>
              <c:numCache>
                <c:formatCode>General</c:formatCode>
                <c:ptCount val="20"/>
                <c:pt idx="0">
                  <c:v>0.78834547704462965</c:v>
                </c:pt>
                <c:pt idx="1">
                  <c:v>0.52179326381290758</c:v>
                </c:pt>
                <c:pt idx="2">
                  <c:v>0.39875107726649867</c:v>
                </c:pt>
                <c:pt idx="3">
                  <c:v>0.33226711203861797</c:v>
                </c:pt>
                <c:pt idx="4">
                  <c:v>0.30525561010157959</c:v>
                </c:pt>
                <c:pt idx="5">
                  <c:v>0.26286780102472351</c:v>
                </c:pt>
                <c:pt idx="6">
                  <c:v>0.24357041452317221</c:v>
                </c:pt>
                <c:pt idx="7">
                  <c:v>0.23566155466386185</c:v>
                </c:pt>
                <c:pt idx="8">
                  <c:v>0.21859092413156933</c:v>
                </c:pt>
                <c:pt idx="9">
                  <c:v>0.17599944603453108</c:v>
                </c:pt>
                <c:pt idx="10">
                  <c:v>0.1520819757217042</c:v>
                </c:pt>
                <c:pt idx="11">
                  <c:v>0.12103246951117476</c:v>
                </c:pt>
                <c:pt idx="12">
                  <c:v>0.11815404826805247</c:v>
                </c:pt>
                <c:pt idx="13">
                  <c:v>0.10198407643965812</c:v>
                </c:pt>
                <c:pt idx="14">
                  <c:v>9.9564464350676521E-2</c:v>
                </c:pt>
                <c:pt idx="15">
                  <c:v>9.1338070876218855E-2</c:v>
                </c:pt>
                <c:pt idx="16">
                  <c:v>6.7068409250167813E-2</c:v>
                </c:pt>
                <c:pt idx="17">
                  <c:v>6.7079026523214513E-2</c:v>
                </c:pt>
                <c:pt idx="18">
                  <c:v>6.1379818315737786E-2</c:v>
                </c:pt>
                <c:pt idx="19">
                  <c:v>5.8887770066854035E-2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E01-4AC1-ADD0-8FD33A4B3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570584"/>
        <c:axId val="190569408"/>
      </c:lineChart>
      <c:catAx>
        <c:axId val="190570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700000" vert="horz"/>
          <a:lstStyle/>
          <a:p>
            <a:pPr>
              <a:defRPr sz="800"/>
            </a:pPr>
            <a:endParaRPr lang="sv-SE"/>
          </a:p>
        </c:txPr>
        <c:crossAx val="190569408"/>
        <c:crosses val="autoZero"/>
        <c:auto val="1"/>
        <c:lblAlgn val="ctr"/>
        <c:lblOffset val="100"/>
        <c:noMultiLvlLbl val="0"/>
      </c:catAx>
      <c:valAx>
        <c:axId val="19056940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800"/>
            </a:pPr>
            <a:endParaRPr lang="sv-SE"/>
          </a:p>
        </c:txPr>
        <c:crossAx val="190570584"/>
        <c:crosses val="autoZero"/>
        <c:crossBetween val="between"/>
        <c:majorUnit val="0.5"/>
        <c:minorUnit val="0.1"/>
      </c:valAx>
    </c:plotArea>
    <c:legend>
      <c:legendPos val="b"/>
      <c:overlay val="0"/>
      <c:txPr>
        <a:bodyPr/>
        <a:lstStyle/>
        <a:p>
          <a:pPr>
            <a:defRPr sz="700"/>
          </a:pPr>
          <a:endParaRPr lang="sv-S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sv-SE" sz="1100"/>
              <a:t>Genomsnittligt</a:t>
            </a:r>
            <a:r>
              <a:rPr lang="sv-SE" sz="1100" baseline="0"/>
              <a:t> a</a:t>
            </a:r>
            <a:r>
              <a:rPr lang="sv-SE" sz="1100"/>
              <a:t>ntal besök per capita 1997-2014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Blad1!$A$5</c:f>
              <c:strCache>
                <c:ptCount val="1"/>
                <c:pt idx="0">
                  <c:v>Antal läkarbesök per capita</c:v>
                </c:pt>
              </c:strCache>
            </c:strRef>
          </c:tx>
          <c:spPr>
            <a:ln w="25400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marker>
            <c:spPr>
              <a:solidFill>
                <a:schemeClr val="accent3"/>
              </a:solidFill>
              <a:ln w="25400" cap="flat" cmpd="sng" algn="ctr">
                <a:solidFill>
                  <a:schemeClr val="accent3">
                    <a:shade val="50000"/>
                  </a:schemeClr>
                </a:solidFill>
                <a:prstDash val="solid"/>
              </a:ln>
              <a:effectLst/>
            </c:spPr>
          </c:marker>
          <c:cat>
            <c:numRef>
              <c:f>Blad1!$B$3:$S$3</c:f>
              <c:numCache>
                <c:formatCode>General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Blad1!$B$5:$S$5</c:f>
              <c:numCache>
                <c:formatCode>#,##0.0000_ ;[Red]\-#,##0.0000\ </c:formatCode>
                <c:ptCount val="18"/>
                <c:pt idx="0">
                  <c:v>2.8749999999999987</c:v>
                </c:pt>
                <c:pt idx="1">
                  <c:v>2.9741999999999997</c:v>
                </c:pt>
                <c:pt idx="2">
                  <c:v>2.9460999999999977</c:v>
                </c:pt>
                <c:pt idx="3">
                  <c:v>2.9015999999999997</c:v>
                </c:pt>
                <c:pt idx="4">
                  <c:v>2.9432</c:v>
                </c:pt>
                <c:pt idx="5">
                  <c:v>2.9257999999999997</c:v>
                </c:pt>
                <c:pt idx="6">
                  <c:v>2.8263000000000003</c:v>
                </c:pt>
                <c:pt idx="7">
                  <c:v>2.7934000000000001</c:v>
                </c:pt>
                <c:pt idx="8">
                  <c:v>2.8075999999999999</c:v>
                </c:pt>
                <c:pt idx="9">
                  <c:v>2.8238000000000003</c:v>
                </c:pt>
                <c:pt idx="10">
                  <c:v>2.8195999999999977</c:v>
                </c:pt>
                <c:pt idx="11">
                  <c:v>2.8554999999999953</c:v>
                </c:pt>
                <c:pt idx="12">
                  <c:v>2.7672000000000012</c:v>
                </c:pt>
                <c:pt idx="13">
                  <c:v>2.798</c:v>
                </c:pt>
                <c:pt idx="14">
                  <c:v>2.8375999999999997</c:v>
                </c:pt>
                <c:pt idx="15">
                  <c:v>2.8239000000000001</c:v>
                </c:pt>
                <c:pt idx="16">
                  <c:v>2.7959000000000001</c:v>
                </c:pt>
                <c:pt idx="17">
                  <c:v>2.7810000000000001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AC0-400B-BC3C-59AABC1C9BF5}"/>
            </c:ext>
          </c:extLst>
        </c:ser>
        <c:ser>
          <c:idx val="1"/>
          <c:order val="1"/>
          <c:tx>
            <c:strRef>
              <c:f>Blad1!$A$7</c:f>
              <c:strCache>
                <c:ptCount val="1"/>
                <c:pt idx="0">
                  <c:v>Antal besök hos annan personal per capita</c:v>
                </c:pt>
              </c:strCache>
            </c:strRef>
          </c:tx>
          <c:spPr>
            <a:ln w="25400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</c:spPr>
          <c:marker>
            <c:spPr>
              <a:solidFill>
                <a:schemeClr val="accent6"/>
              </a:solidFill>
              <a:ln w="25400" cap="flat" cmpd="sng" algn="ctr">
                <a:solidFill>
                  <a:schemeClr val="accent6">
                    <a:shade val="50000"/>
                  </a:schemeClr>
                </a:solidFill>
                <a:prstDash val="solid"/>
              </a:ln>
              <a:effectLst/>
            </c:spPr>
          </c:marker>
          <c:cat>
            <c:numRef>
              <c:f>Blad1!$B$3:$S$3</c:f>
              <c:numCache>
                <c:formatCode>General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Blad1!$B$7:$S$7</c:f>
              <c:numCache>
                <c:formatCode>General</c:formatCode>
                <c:ptCount val="18"/>
                <c:pt idx="5">
                  <c:v>3.6701999999999999</c:v>
                </c:pt>
                <c:pt idx="6">
                  <c:v>3.6013000000000002</c:v>
                </c:pt>
                <c:pt idx="7">
                  <c:v>3.4935999999999998</c:v>
                </c:pt>
                <c:pt idx="8">
                  <c:v>3.6576999999999997</c:v>
                </c:pt>
                <c:pt idx="9">
                  <c:v>3.7441000000000049</c:v>
                </c:pt>
                <c:pt idx="10">
                  <c:v>3.7783000000000002</c:v>
                </c:pt>
                <c:pt idx="11">
                  <c:v>3.8303000000000003</c:v>
                </c:pt>
                <c:pt idx="12">
                  <c:v>3.7508000000000004</c:v>
                </c:pt>
                <c:pt idx="13">
                  <c:v>3.7848999999999999</c:v>
                </c:pt>
                <c:pt idx="14">
                  <c:v>3.8299000000000003</c:v>
                </c:pt>
                <c:pt idx="15">
                  <c:v>3.8607</c:v>
                </c:pt>
                <c:pt idx="16">
                  <c:v>3.8158999999999943</c:v>
                </c:pt>
                <c:pt idx="17">
                  <c:v>3.8647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AC0-400B-BC3C-59AABC1C9BF5}"/>
            </c:ext>
          </c:extLst>
        </c:ser>
        <c:ser>
          <c:idx val="2"/>
          <c:order val="2"/>
          <c:tx>
            <c:strRef>
              <c:f>Blad1!$A$8</c:f>
              <c:strCache>
                <c:ptCount val="1"/>
                <c:pt idx="0">
                  <c:v>Totalt antal besök per capita</c:v>
                </c:pt>
              </c:strCache>
            </c:strRef>
          </c:tx>
          <c:spPr>
            <a:ln w="25400" cap="flat" cmpd="sng" algn="ctr">
              <a:solidFill>
                <a:schemeClr val="dk1">
                  <a:shade val="50000"/>
                </a:schemeClr>
              </a:solidFill>
              <a:prstDash val="solid"/>
            </a:ln>
            <a:effectLst/>
          </c:spPr>
          <c:marker>
            <c:spPr>
              <a:solidFill>
                <a:schemeClr val="dk1"/>
              </a:solidFill>
              <a:ln w="25400" cap="flat" cmpd="sng" algn="ctr">
                <a:solidFill>
                  <a:schemeClr val="dk1">
                    <a:shade val="50000"/>
                  </a:schemeClr>
                </a:solidFill>
                <a:prstDash val="solid"/>
              </a:ln>
              <a:effectLst/>
            </c:spPr>
          </c:marker>
          <c:val>
            <c:numRef>
              <c:f>Blad1!$B$8:$S$8</c:f>
              <c:numCache>
                <c:formatCode>General</c:formatCode>
                <c:ptCount val="18"/>
                <c:pt idx="5" formatCode="#,##0.0000_ ;[Red]\-#,##0.0000\ ">
                  <c:v>6.5960000000000001</c:v>
                </c:pt>
                <c:pt idx="6" formatCode="#,##0.0000_ ;[Red]\-#,##0.0000\ ">
                  <c:v>6.4276</c:v>
                </c:pt>
                <c:pt idx="7" formatCode="#,##0.0000_ ;[Red]\-#,##0.0000\ ">
                  <c:v>6.2869999999999999</c:v>
                </c:pt>
                <c:pt idx="8" formatCode="#,##0.0000_ ;[Red]\-#,##0.0000\ ">
                  <c:v>6.4652999999999992</c:v>
                </c:pt>
                <c:pt idx="9" formatCode="#,##0.0000_ ;[Red]\-#,##0.0000\ ">
                  <c:v>6.5678999999999945</c:v>
                </c:pt>
                <c:pt idx="10" formatCode="#,##0.0000_ ;[Red]\-#,##0.0000\ ">
                  <c:v>6.5978999999999965</c:v>
                </c:pt>
                <c:pt idx="11" formatCode="#,##0.0000_ ;[Red]\-#,##0.0000\ ">
                  <c:v>6.6857999999999995</c:v>
                </c:pt>
                <c:pt idx="12" formatCode="#,##0.0000_ ;[Red]\-#,##0.0000\ ">
                  <c:v>6.5180000000000007</c:v>
                </c:pt>
                <c:pt idx="13" formatCode="#,##0.0000_ ;[Red]\-#,##0.0000\ ">
                  <c:v>6.5828999999999995</c:v>
                </c:pt>
                <c:pt idx="14" formatCode="#,##0.0000_ ;[Red]\-#,##0.0000\ ">
                  <c:v>6.6674999999999889</c:v>
                </c:pt>
                <c:pt idx="15" formatCode="#,##0.0000_ ;[Red]\-#,##0.0000\ ">
                  <c:v>6.684599999999989</c:v>
                </c:pt>
                <c:pt idx="16" formatCode="#,##0.0000_ ;[Red]\-#,##0.0000\ ">
                  <c:v>6.6118000000000006</c:v>
                </c:pt>
                <c:pt idx="17" formatCode="#,##0.0000_ ;[Red]\-#,##0.0000\ ">
                  <c:v>6.6456999999999997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AC0-400B-BC3C-59AABC1C9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7631584"/>
        <c:axId val="309661048"/>
      </c:lineChart>
      <c:catAx>
        <c:axId val="30763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09661048"/>
        <c:crosses val="autoZero"/>
        <c:auto val="1"/>
        <c:lblAlgn val="ctr"/>
        <c:lblOffset val="100"/>
        <c:noMultiLvlLbl val="0"/>
      </c:catAx>
      <c:valAx>
        <c:axId val="309661048"/>
        <c:scaling>
          <c:orientation val="minMax"/>
          <c:min val="2.5"/>
        </c:scaling>
        <c:delete val="0"/>
        <c:axPos val="l"/>
        <c:majorGridlines/>
        <c:numFmt formatCode="#,##0.0_ ;[Red]\-#,##0.0\ " sourceLinked="0"/>
        <c:majorTickMark val="none"/>
        <c:minorTickMark val="none"/>
        <c:tickLblPos val="nextTo"/>
        <c:spPr>
          <a:ln w="9525">
            <a:noFill/>
          </a:ln>
        </c:spPr>
        <c:crossAx val="30763158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088" y="2060848"/>
            <a:ext cx="7561262" cy="1398017"/>
          </a:xfrm>
        </p:spPr>
        <p:txBody>
          <a:bodyPr anchor="b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088" y="3573016"/>
            <a:ext cx="57600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0DC5-8E7B-43A4-B94D-35BB73B7C8C7}" type="datetimeFigureOut">
              <a:rPr lang="sv-SE" smtClean="0"/>
              <a:pPr/>
              <a:t>2016-03-10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6EE3-6901-48EE-B4C0-4255741F2B5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4546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Blå/V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0DC5-8E7B-43A4-B94D-35BB73B7C8C7}" type="datetimeFigureOut">
              <a:rPr lang="sv-SE" smtClean="0"/>
              <a:pPr/>
              <a:t>2016-03-10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6EE3-6901-48EE-B4C0-4255741F2B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8800"/>
            <a:ext cx="9144000" cy="915429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00025" y="6284853"/>
            <a:ext cx="48577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v-SE" sz="1000" b="1" smtClean="0">
                <a:solidFill>
                  <a:schemeClr val="bg1"/>
                </a:solidFill>
              </a:rPr>
              <a:t>Utredningen en nationell samordnare för effektivare resursutnyttjande inom hälso- och sjukvården</a:t>
            </a:r>
            <a:endParaRPr lang="sv-S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45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Blå/V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0DC5-8E7B-43A4-B94D-35BB73B7C8C7}" type="datetimeFigureOut">
              <a:rPr lang="sv-SE" smtClean="0"/>
              <a:pPr/>
              <a:t>2016-03-10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6EE3-6901-48EE-B4C0-4255741F2B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8800"/>
            <a:ext cx="9144000" cy="915429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00025" y="6284853"/>
            <a:ext cx="48577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v-SE" sz="1000" b="1" smtClean="0">
                <a:solidFill>
                  <a:schemeClr val="bg1"/>
                </a:solidFill>
              </a:rPr>
              <a:t>Utredningen en nationell samordnare för effektivare resursutnyttjande inom hälso- och sjukvården</a:t>
            </a:r>
            <a:endParaRPr lang="sv-S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83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MalinD\AppData\Local\Microsoft\Windows\Temporary Internet Files\Content.Outlook\X3IQAKST\rk_bla_divider_utan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" y="0"/>
            <a:ext cx="91387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9961" y="2844800"/>
            <a:ext cx="7560000" cy="13968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27088" y="4365104"/>
            <a:ext cx="7561262" cy="96051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1423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088" y="2060848"/>
            <a:ext cx="7561262" cy="1398017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088" y="3573016"/>
            <a:ext cx="7561262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0DC5-8E7B-43A4-B94D-35BB73B7C8C7}" type="datetimeFigureOut">
              <a:rPr lang="sv-SE" smtClean="0"/>
              <a:pPr/>
              <a:t>2016-03-10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6EE3-6901-48EE-B4C0-4255741F2B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8800"/>
            <a:ext cx="9144000" cy="915429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00025" y="6284853"/>
            <a:ext cx="48577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v-SE" sz="1000" b="1" smtClean="0">
                <a:solidFill>
                  <a:schemeClr val="bg1"/>
                </a:solidFill>
              </a:rPr>
              <a:t>Utredningen en nationell samordnare för effektivare resursutnyttjande inom hälso- och sjukvården</a:t>
            </a:r>
            <a:endParaRPr lang="sv-S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86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-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0DC5-8E7B-43A4-B94D-35BB73B7C8C7}" type="datetimeFigureOut">
              <a:rPr lang="sv-SE" smtClean="0"/>
              <a:pPr/>
              <a:t>2016-03-10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6EE3-6901-48EE-B4C0-4255741F2B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8800"/>
            <a:ext cx="9144000" cy="915429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00025" y="6284853"/>
            <a:ext cx="48577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v-SE" sz="1000" b="1" smtClean="0">
                <a:solidFill>
                  <a:schemeClr val="bg1"/>
                </a:solidFill>
              </a:rPr>
              <a:t>Utredningen en nationell samordnare för effektivare resursutnyttjande inom hälso- och sjukvården</a:t>
            </a:r>
            <a:endParaRPr lang="sv-S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5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-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0DC5-8E7B-43A4-B94D-35BB73B7C8C7}" type="datetimeFigureOut">
              <a:rPr lang="sv-SE" smtClean="0"/>
              <a:pPr/>
              <a:t>2016-03-10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6EE3-6901-48EE-B4C0-4255741F2B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8800"/>
            <a:ext cx="9144000" cy="915429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00025" y="6284853"/>
            <a:ext cx="48577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v-SE" sz="1000" b="1" smtClean="0">
                <a:solidFill>
                  <a:schemeClr val="bg1"/>
                </a:solidFill>
              </a:rPr>
              <a:t>Utredningen en nationell samordnare för effektivare resursutnyttjande inom hälso- och sjukvården</a:t>
            </a:r>
            <a:endParaRPr lang="sv-S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16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vsnittsrubrik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linD\AppData\Local\Microsoft\Windows\Temporary Internet Files\Content.Outlook\X3IQAKST\rk_neutral_divider_utan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" y="0"/>
            <a:ext cx="91387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088" y="2823071"/>
            <a:ext cx="7561262" cy="139801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088" y="4365104"/>
            <a:ext cx="7561262" cy="96051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621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 sz="2200"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0DC5-8E7B-43A4-B94D-35BB73B7C8C7}" type="datetimeFigureOut">
              <a:rPr lang="sv-SE" smtClean="0"/>
              <a:pPr/>
              <a:t>2016-03-10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6EE3-6901-48EE-B4C0-4255741F2B5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004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" y="0"/>
            <a:ext cx="9138793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9961" y="2844800"/>
            <a:ext cx="7560000" cy="13968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27088" y="4365104"/>
            <a:ext cx="7561262" cy="96051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427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27087" y="1844676"/>
            <a:ext cx="3673475" cy="3889374"/>
          </a:xfrm>
        </p:spPr>
        <p:txBody>
          <a:bodyPr>
            <a:normAutofit/>
          </a:bodyPr>
          <a:lstStyle>
            <a:lvl1pPr>
              <a:defRPr sz="2200" b="0">
                <a:latin typeface="+mj-lt"/>
              </a:defRPr>
            </a:lvl1pPr>
            <a:lvl2pPr>
              <a:defRPr sz="2000" b="0">
                <a:latin typeface="+mj-lt"/>
              </a:defRPr>
            </a:lvl2pPr>
            <a:lvl3pPr>
              <a:defRPr sz="1800" b="0">
                <a:latin typeface="+mj-lt"/>
              </a:defRPr>
            </a:lvl3pPr>
            <a:lvl4pPr>
              <a:defRPr sz="1800" b="0">
                <a:latin typeface="+mj-lt"/>
              </a:defRPr>
            </a:lvl4pPr>
            <a:lvl5pPr>
              <a:defRPr sz="1800" b="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3438" y="1844676"/>
            <a:ext cx="3744911" cy="3889374"/>
          </a:xfrm>
        </p:spPr>
        <p:txBody>
          <a:bodyPr>
            <a:normAutofit/>
          </a:bodyPr>
          <a:lstStyle>
            <a:lvl1pPr>
              <a:defRPr sz="2200" b="0">
                <a:latin typeface="+mj-lt"/>
              </a:defRPr>
            </a:lvl1pPr>
            <a:lvl2pPr>
              <a:defRPr sz="2000" b="0">
                <a:latin typeface="+mj-lt"/>
              </a:defRPr>
            </a:lvl2pPr>
            <a:lvl3pPr>
              <a:defRPr sz="1800" b="0">
                <a:latin typeface="+mj-lt"/>
              </a:defRPr>
            </a:lvl3pPr>
            <a:lvl4pPr>
              <a:defRPr sz="1800" b="0">
                <a:latin typeface="+mj-lt"/>
              </a:defRPr>
            </a:lvl4pPr>
            <a:lvl5pPr>
              <a:defRPr sz="1800" b="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0DC5-8E7B-43A4-B94D-35BB73B7C8C7}" type="datetimeFigureOut">
              <a:rPr lang="sv-SE" smtClean="0"/>
              <a:pPr/>
              <a:t>2016-03-10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6EE3-6901-48EE-B4C0-4255741F2B5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925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088" y="549276"/>
            <a:ext cx="7561262" cy="1150938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27088" y="1844675"/>
            <a:ext cx="3670300" cy="647700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27087" y="2565400"/>
            <a:ext cx="3673475" cy="3168650"/>
          </a:xfrm>
        </p:spPr>
        <p:txBody>
          <a:bodyPr>
            <a:normAutofit/>
          </a:bodyPr>
          <a:lstStyle>
            <a:lvl1pPr marL="266700" indent="-266700">
              <a:defRPr sz="2000" b="0">
                <a:latin typeface="+mj-lt"/>
              </a:defRPr>
            </a:lvl1pPr>
            <a:lvl2pPr marL="534988" indent="-268288">
              <a:defRPr sz="1800" b="0">
                <a:latin typeface="+mj-lt"/>
              </a:defRPr>
            </a:lvl2pPr>
            <a:lvl3pPr marL="715963" indent="-180975">
              <a:defRPr sz="1600" b="0">
                <a:latin typeface="+mj-lt"/>
              </a:defRPr>
            </a:lvl3pPr>
            <a:lvl4pPr marL="896938" indent="-180975">
              <a:defRPr sz="1400" b="0">
                <a:latin typeface="+mj-lt"/>
              </a:defRPr>
            </a:lvl4pPr>
            <a:lvl5pPr marL="1077913" indent="-180975">
              <a:defRPr sz="1400" b="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3438" y="1844675"/>
            <a:ext cx="3744912" cy="647701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3439" y="2565400"/>
            <a:ext cx="3744912" cy="3168650"/>
          </a:xfrm>
        </p:spPr>
        <p:txBody>
          <a:bodyPr>
            <a:normAutofit/>
          </a:bodyPr>
          <a:lstStyle>
            <a:lvl1pPr marL="266700" indent="-266700">
              <a:tabLst/>
              <a:defRPr sz="2000" b="0">
                <a:latin typeface="+mj-lt"/>
              </a:defRPr>
            </a:lvl1pPr>
            <a:lvl2pPr marL="534988" indent="-268288">
              <a:defRPr sz="1800" b="0">
                <a:latin typeface="+mj-lt"/>
              </a:defRPr>
            </a:lvl2pPr>
            <a:lvl3pPr marL="715963" indent="-180975">
              <a:defRPr sz="1600" b="0">
                <a:latin typeface="+mj-lt"/>
              </a:defRPr>
            </a:lvl3pPr>
            <a:lvl4pPr marL="896938" indent="-180975">
              <a:defRPr sz="1400" b="0">
                <a:latin typeface="+mj-lt"/>
              </a:defRPr>
            </a:lvl4pPr>
            <a:lvl5pPr marL="1077913" indent="-180975">
              <a:defRPr sz="1400" b="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0DC5-8E7B-43A4-B94D-35BB73B7C8C7}" type="datetimeFigureOut">
              <a:rPr lang="sv-SE" smtClean="0"/>
              <a:pPr/>
              <a:t>2016-03-10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6EE3-6901-48EE-B4C0-4255741F2B5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287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27087" y="1844824"/>
            <a:ext cx="3673475" cy="1908000"/>
          </a:xfrm>
        </p:spPr>
        <p:txBody>
          <a:bodyPr>
            <a:normAutofit/>
          </a:bodyPr>
          <a:lstStyle>
            <a:lvl1pPr>
              <a:defRPr sz="2000" b="0">
                <a:latin typeface="+mj-lt"/>
              </a:defRPr>
            </a:lvl1pPr>
            <a:lvl2pPr>
              <a:defRPr sz="1800" b="0">
                <a:latin typeface="+mj-lt"/>
              </a:defRPr>
            </a:lvl2pPr>
            <a:lvl3pPr>
              <a:defRPr sz="1800" b="0">
                <a:latin typeface="+mj-lt"/>
              </a:defRPr>
            </a:lvl3pPr>
            <a:lvl4pPr>
              <a:defRPr sz="1800" b="0">
                <a:latin typeface="+mj-lt"/>
              </a:defRPr>
            </a:lvl4pPr>
            <a:lvl5pPr>
              <a:defRPr sz="1800" b="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3438" y="1844824"/>
            <a:ext cx="3744911" cy="1908000"/>
          </a:xfrm>
        </p:spPr>
        <p:txBody>
          <a:bodyPr>
            <a:normAutofit/>
          </a:bodyPr>
          <a:lstStyle>
            <a:lvl1pPr marL="361950" indent="-361950">
              <a:defRPr lang="sv-S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sz="1800" b="0">
                <a:latin typeface="+mj-lt"/>
              </a:defRPr>
            </a:lvl2pPr>
            <a:lvl3pPr>
              <a:defRPr sz="1800" b="0">
                <a:latin typeface="+mj-lt"/>
              </a:defRPr>
            </a:lvl3pPr>
            <a:lvl4pPr>
              <a:defRPr sz="1800" b="0">
                <a:latin typeface="+mj-lt"/>
              </a:defRPr>
            </a:lvl4pPr>
            <a:lvl5pPr>
              <a:defRPr sz="1800" b="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61950" lvl="0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Klicka här för att ändra format på bakgrundstexten</a:t>
            </a:r>
          </a:p>
          <a:p>
            <a:pPr marL="361950" lvl="1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två</a:t>
            </a:r>
          </a:p>
          <a:p>
            <a:pPr marL="361950" lvl="2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tre</a:t>
            </a:r>
          </a:p>
          <a:p>
            <a:pPr marL="361950" lvl="3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fyra</a:t>
            </a:r>
          </a:p>
          <a:p>
            <a:pPr marL="361950" lvl="4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0DC5-8E7B-43A4-B94D-35BB73B7C8C7}" type="datetimeFigureOut">
              <a:rPr lang="sv-SE" smtClean="0"/>
              <a:pPr/>
              <a:t>2016-03-10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6EE3-6901-48EE-B4C0-4255741F2B5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3"/>
          </p:nvPr>
        </p:nvSpPr>
        <p:spPr>
          <a:xfrm>
            <a:off x="827584" y="3859686"/>
            <a:ext cx="3673475" cy="1908000"/>
          </a:xfrm>
        </p:spPr>
        <p:txBody>
          <a:bodyPr>
            <a:normAutofit/>
          </a:bodyPr>
          <a:lstStyle>
            <a:lvl1pPr marL="361950" indent="-361950">
              <a:defRPr lang="sv-S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sz="1800" b="0">
                <a:latin typeface="+mj-lt"/>
              </a:defRPr>
            </a:lvl2pPr>
            <a:lvl3pPr>
              <a:defRPr sz="1800" b="0">
                <a:latin typeface="+mj-lt"/>
              </a:defRPr>
            </a:lvl3pPr>
            <a:lvl4pPr>
              <a:defRPr sz="1800" b="0">
                <a:latin typeface="+mj-lt"/>
              </a:defRPr>
            </a:lvl4pPr>
            <a:lvl5pPr>
              <a:defRPr sz="1800" b="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61950" lvl="0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Klicka här för att ändra format på bakgrundstexten</a:t>
            </a:r>
          </a:p>
          <a:p>
            <a:pPr marL="361950" lvl="1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två</a:t>
            </a:r>
          </a:p>
          <a:p>
            <a:pPr marL="361950" lvl="2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tre</a:t>
            </a:r>
          </a:p>
          <a:p>
            <a:pPr marL="361950" lvl="3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fyra</a:t>
            </a:r>
          </a:p>
          <a:p>
            <a:pPr marL="361950" lvl="4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innehåll 3"/>
          <p:cNvSpPr>
            <a:spLocks noGrp="1"/>
          </p:cNvSpPr>
          <p:nvPr>
            <p:ph sz="half" idx="14"/>
          </p:nvPr>
        </p:nvSpPr>
        <p:spPr>
          <a:xfrm>
            <a:off x="4643935" y="3859686"/>
            <a:ext cx="3744911" cy="1908000"/>
          </a:xfrm>
        </p:spPr>
        <p:txBody>
          <a:bodyPr>
            <a:normAutofit/>
          </a:bodyPr>
          <a:lstStyle>
            <a:lvl1pPr marL="361950" indent="-361950">
              <a:defRPr lang="sv-S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sz="1800" b="0">
                <a:latin typeface="+mj-lt"/>
              </a:defRPr>
            </a:lvl2pPr>
            <a:lvl3pPr>
              <a:defRPr sz="1800" b="0">
                <a:latin typeface="+mj-lt"/>
              </a:defRPr>
            </a:lvl3pPr>
            <a:lvl4pPr>
              <a:defRPr sz="1800" b="0">
                <a:latin typeface="+mj-lt"/>
              </a:defRPr>
            </a:lvl4pPr>
            <a:lvl5pPr>
              <a:defRPr sz="1800" b="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61950" lvl="0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Klicka här för att ändra format på bakgrundstexten</a:t>
            </a:r>
          </a:p>
          <a:p>
            <a:pPr marL="361950" lvl="1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två</a:t>
            </a:r>
          </a:p>
          <a:p>
            <a:pPr marL="361950" lvl="2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tre</a:t>
            </a:r>
          </a:p>
          <a:p>
            <a:pPr marL="361950" lvl="3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fyra</a:t>
            </a:r>
          </a:p>
          <a:p>
            <a:pPr marL="361950" lvl="4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702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0DC5-8E7B-43A4-B94D-35BB73B7C8C7}" type="datetimeFigureOut">
              <a:rPr lang="sv-SE" smtClean="0"/>
              <a:pPr/>
              <a:t>2016-03-10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6EE3-6901-48EE-B4C0-4255741F2B5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4933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0DC5-8E7B-43A4-B94D-35BB73B7C8C7}" type="datetimeFigureOut">
              <a:rPr lang="sv-SE" smtClean="0"/>
              <a:pPr/>
              <a:t>2016-03-10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6EE3-6901-48EE-B4C0-4255741F2B5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580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blå/v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088" y="2060848"/>
            <a:ext cx="7561262" cy="1398017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088" y="3573016"/>
            <a:ext cx="7561262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0DC5-8E7B-43A4-B94D-35BB73B7C8C7}" type="datetimeFigureOut">
              <a:rPr lang="sv-SE" smtClean="0"/>
              <a:pPr/>
              <a:t>2016-03-10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6EE3-6901-48EE-B4C0-4255741F2B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8800"/>
            <a:ext cx="9144000" cy="915429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00025" y="6284853"/>
            <a:ext cx="48577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v-SE" sz="1000" b="1" smtClean="0">
                <a:solidFill>
                  <a:schemeClr val="bg1"/>
                </a:solidFill>
              </a:rPr>
              <a:t>Utredningen en nationell samordnare för effektivare resursutnyttjande inom hälso- och sjukvården</a:t>
            </a:r>
            <a:endParaRPr lang="sv-S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3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27088" y="549274"/>
            <a:ext cx="7560000" cy="1150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27088" y="1844676"/>
            <a:ext cx="7524912" cy="3887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254750" y="1166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66210DC5-8E7B-43A4-B94D-35BB73B7C8C7}" type="datetimeFigureOut">
              <a:rPr lang="sv-SE" smtClean="0"/>
              <a:pPr/>
              <a:t>2016-03-10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12304" y="62373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03096" y="116632"/>
            <a:ext cx="40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676E6EE3-6901-48EE-B4C0-4255741F2B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8800"/>
            <a:ext cx="9144000" cy="915429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00025" y="6284853"/>
            <a:ext cx="48577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v-SE" sz="1000" b="1" dirty="0" smtClean="0">
                <a:solidFill>
                  <a:schemeClr val="bg1"/>
                </a:solidFill>
              </a:rPr>
              <a:t>Utredningen en nationell samordnare för effektivare resursutnyttjande inom hälso- och sjukvården</a:t>
            </a:r>
            <a:endParaRPr lang="sv-S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78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717550" indent="-355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984250" indent="-2667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257300" indent="-2730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524000" indent="-2667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Effektiv vård (SOU 2016:2)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Göran Stiernstedt</a:t>
            </a:r>
          </a:p>
          <a:p>
            <a:r>
              <a:rPr lang="sv-SE" dirty="0" smtClean="0"/>
              <a:t>Anna </a:t>
            </a:r>
            <a:r>
              <a:rPr lang="sv-SE" dirty="0"/>
              <a:t>I</a:t>
            </a:r>
            <a:r>
              <a:rPr lang="sv-SE" dirty="0" smtClean="0"/>
              <a:t>ngmanson</a:t>
            </a:r>
          </a:p>
          <a:p>
            <a:r>
              <a:rPr lang="sv-SE" dirty="0" smtClean="0"/>
              <a:t>Daniel </a:t>
            </a:r>
            <a:r>
              <a:rPr lang="sv-SE" dirty="0"/>
              <a:t>Z</a:t>
            </a:r>
            <a:r>
              <a:rPr lang="sv-SE" dirty="0" smtClean="0"/>
              <a:t>etterberg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4944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Allmänläkare/1000 invånare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552" y="1556792"/>
            <a:ext cx="8280920" cy="4248472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 </a:t>
            </a:r>
            <a:endParaRPr lang="sv-SE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78629173"/>
              </p:ext>
            </p:extLst>
          </p:nvPr>
        </p:nvGraphicFramePr>
        <p:xfrm>
          <a:off x="1475656" y="2636912"/>
          <a:ext cx="6696744" cy="234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9557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Sjuksköterskor/1000 </a:t>
            </a:r>
            <a:r>
              <a:rPr lang="sv-SE" dirty="0" err="1" smtClean="0"/>
              <a:t>inv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 </a:t>
            </a:r>
            <a:endParaRPr lang="sv-SE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86813348"/>
              </p:ext>
            </p:extLst>
          </p:nvPr>
        </p:nvGraphicFramePr>
        <p:xfrm>
          <a:off x="1547664" y="1916832"/>
          <a:ext cx="640871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2016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Specialistsjuksköterskor</a:t>
            </a:r>
            <a:endParaRPr lang="sv-SE" dirty="0"/>
          </a:p>
        </p:txBody>
      </p:sp>
      <p:pic>
        <p:nvPicPr>
          <p:cNvPr id="4" name="Platshållare för innehåll 3" descr="Skärmurklip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908" y="2125267"/>
            <a:ext cx="5911596" cy="3217115"/>
          </a:xfrm>
        </p:spPr>
      </p:pic>
    </p:spTree>
    <p:extLst>
      <p:ext uri="{BB962C8B-B14F-4D97-AF65-F5344CB8AC3E}">
        <p14:creationId xmlns:p14="http://schemas.microsoft.com/office/powerpoint/2010/main" val="1736633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Usk</a:t>
            </a:r>
            <a:r>
              <a:rPr lang="sv-SE" dirty="0" smtClean="0"/>
              <a:t> och vårdbitr. landsting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827088" y="1844675"/>
          <a:ext cx="7524750" cy="388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3185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Usk</a:t>
            </a:r>
            <a:r>
              <a:rPr lang="sv-SE" dirty="0" smtClean="0"/>
              <a:t> och vårdbiträden i kommun</a:t>
            </a:r>
            <a:endParaRPr lang="sv-SE" dirty="0"/>
          </a:p>
        </p:txBody>
      </p:sp>
      <p:pic>
        <p:nvPicPr>
          <p:cNvPr id="4" name="Platshållare för innehåll 3" descr="Skärmurklip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85" y="2448307"/>
            <a:ext cx="5239511" cy="2955543"/>
          </a:xfrm>
        </p:spPr>
      </p:pic>
    </p:spTree>
    <p:extLst>
      <p:ext uri="{BB962C8B-B14F-4D97-AF65-F5344CB8AC3E}">
        <p14:creationId xmlns:p14="http://schemas.microsoft.com/office/powerpoint/2010/main" val="2874417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Vårdadministratörer/1000 </a:t>
            </a:r>
            <a:r>
              <a:rPr lang="sv-SE" dirty="0" err="1" smtClean="0"/>
              <a:t>inv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23528" y="1844676"/>
            <a:ext cx="8028472" cy="3887936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4" name="Bildobjekt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128792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9960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Besök per capita</a:t>
            </a:r>
            <a:endParaRPr lang="sv-SE" dirty="0"/>
          </a:p>
        </p:txBody>
      </p:sp>
      <p:pic>
        <p:nvPicPr>
          <p:cNvPr id="4" name="Platshållare för innehåll 3" descr="Skärmurklip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1" y="2475739"/>
            <a:ext cx="5741416" cy="3113531"/>
          </a:xfrm>
        </p:spPr>
      </p:pic>
    </p:spTree>
    <p:extLst>
      <p:ext uri="{BB962C8B-B14F-4D97-AF65-F5344CB8AC3E}">
        <p14:creationId xmlns:p14="http://schemas.microsoft.com/office/powerpoint/2010/main" val="167720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Besök per capita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60559595"/>
              </p:ext>
            </p:extLst>
          </p:nvPr>
        </p:nvGraphicFramePr>
        <p:xfrm>
          <a:off x="1187624" y="1844824"/>
          <a:ext cx="705678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0424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Effektivitet, sjukhus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32842" t="15096" r="16973" b="21564"/>
          <a:stretch/>
        </p:blipFill>
        <p:spPr bwMode="auto">
          <a:xfrm>
            <a:off x="611560" y="1556792"/>
            <a:ext cx="8208911" cy="43198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837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Övergripande problemanalys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Effektivitetsproblemen hänger samman med större strukturella faktorer.  </a:t>
            </a:r>
          </a:p>
          <a:p>
            <a:r>
              <a:rPr lang="sv-SE" dirty="0" smtClean="0"/>
              <a:t>Inte möjligt att åtgärda genom ”enkla” medel. </a:t>
            </a:r>
          </a:p>
          <a:p>
            <a:r>
              <a:rPr lang="sv-SE" dirty="0" smtClean="0"/>
              <a:t>Lösningarna måste utgå från att förändra dessa strukturella faktorer. </a:t>
            </a:r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0623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Uppdraget enligt dir 2013:104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v-SE" dirty="0" smtClean="0"/>
              <a:t>  - </a:t>
            </a:r>
            <a:r>
              <a:rPr lang="sv-SE" sz="3200" dirty="0" smtClean="0"/>
              <a:t>Ge </a:t>
            </a:r>
            <a:r>
              <a:rPr lang="sv-SE" sz="3200" dirty="0"/>
              <a:t>förslag på åtgärder som kan vidtas på nationell, regional och lokal nivå för att säkerställa att professionernas tid, kunskap och engagemang används på bästa möjliga </a:t>
            </a:r>
            <a:r>
              <a:rPr lang="sv-SE" sz="3200" dirty="0" smtClean="0"/>
              <a:t>sätt.</a:t>
            </a:r>
          </a:p>
          <a:p>
            <a:pPr>
              <a:buFontTx/>
              <a:buChar char="-"/>
            </a:pPr>
            <a:r>
              <a:rPr lang="sv-SE" sz="3200" dirty="0" smtClean="0"/>
              <a:t>2 års utredningstid, 2014 och 2015.</a:t>
            </a:r>
          </a:p>
          <a:p>
            <a:pPr>
              <a:buFontTx/>
              <a:buChar char="-"/>
            </a:pPr>
            <a:r>
              <a:rPr lang="sv-SE" sz="3200" dirty="0" smtClean="0"/>
              <a:t>parallellet uppdrag: översyn av betalningsansvarslagen, SOU 2015:20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3440232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Övergripande slutsatser (1)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dirty="0" smtClean="0"/>
              <a:t>Svensk sjukvård levererar bra resultat (</a:t>
            </a:r>
            <a:r>
              <a:rPr lang="sv-SE" dirty="0" err="1" smtClean="0"/>
              <a:t>outcome</a:t>
            </a:r>
            <a:r>
              <a:rPr lang="sv-SE" dirty="0" smtClean="0"/>
              <a:t>).</a:t>
            </a:r>
          </a:p>
          <a:p>
            <a:r>
              <a:rPr lang="sv-SE" dirty="0" smtClean="0"/>
              <a:t>Svensk sjukvård är dålig på koordination, integration och kontinuitet.</a:t>
            </a:r>
          </a:p>
          <a:p>
            <a:r>
              <a:rPr lang="sv-SE" dirty="0" smtClean="0"/>
              <a:t>Framtiden innebär mer öppen vård – mer avancerad vård utanför sjukhusen</a:t>
            </a:r>
          </a:p>
          <a:p>
            <a:r>
              <a:rPr lang="sv-SE" dirty="0" smtClean="0"/>
              <a:t>Sveriges sjukhustunga system behöver förändras för att bättre möta framtidens behov.</a:t>
            </a:r>
            <a:endParaRPr lang="sv-SE" sz="2400" dirty="0"/>
          </a:p>
          <a:p>
            <a:r>
              <a:rPr lang="sv-SE" dirty="0" smtClean="0"/>
              <a:t>Ingen generell resursbrist.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68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Övergripande slutsatser (2)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 smtClean="0"/>
              <a:t>Skillnader i resultat och regelverk mellan huvudmännen för stora.</a:t>
            </a:r>
          </a:p>
          <a:p>
            <a:r>
              <a:rPr lang="sv-SE" sz="2400" dirty="0" smtClean="0"/>
              <a:t>Långsiktigt - störst effektiviseringspotential där komplexiteten är störst – patienter som kräver täta insatser  från många aktörer.</a:t>
            </a:r>
          </a:p>
          <a:p>
            <a:r>
              <a:rPr lang="sv-SE" sz="2400" dirty="0" smtClean="0"/>
              <a:t>Kortsiktigt - värdet skapas i mötet. Stor effektiviseringspotential i arbetsorganisation, arbetssätt och logistik. </a:t>
            </a:r>
          </a:p>
          <a:p>
            <a:r>
              <a:rPr lang="sv-SE" sz="2400" dirty="0" smtClean="0"/>
              <a:t>”Produktivitetskris” för akutsjukhusen.</a:t>
            </a:r>
            <a:endParaRPr lang="sv-SE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 föreslår…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3600" dirty="0" smtClean="0"/>
              <a:t>Utredningen lämnar sammanlagt 26 </a:t>
            </a:r>
            <a:r>
              <a:rPr lang="sv-SE" sz="3600" dirty="0"/>
              <a:t>förslag, 11 rekommendationer och </a:t>
            </a:r>
            <a:r>
              <a:rPr lang="sv-SE" sz="3600" dirty="0" smtClean="0"/>
              <a:t>ett hundratal bedömningar.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1194837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Nationella  styrningen behöver förstärkas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Möten på toppnivå mellan regeringen och huvudmännen.</a:t>
            </a:r>
          </a:p>
          <a:p>
            <a:r>
              <a:rPr lang="sv-SE" dirty="0" smtClean="0"/>
              <a:t>Lagstadgad skyldighet för landstingen att samverka när det är motiverat av kvalitets- och/eller effektivitetsskäl.</a:t>
            </a:r>
          </a:p>
          <a:p>
            <a:r>
              <a:rPr lang="sv-SE" dirty="0" smtClean="0"/>
              <a:t>Nationell kommitté för kompetensutveckling</a:t>
            </a:r>
          </a:p>
          <a:p>
            <a:r>
              <a:rPr lang="sv-SE" dirty="0" smtClean="0"/>
              <a:t>Nationellt uppdrag för primärvården.</a:t>
            </a:r>
          </a:p>
          <a:p>
            <a:r>
              <a:rPr lang="sv-SE" dirty="0" smtClean="0"/>
              <a:t>Nationellt arbete med verksamhetsstöd.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3691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Mindre detaljstyrning och mer </a:t>
            </a:r>
            <a:r>
              <a:rPr lang="sv-SE" i="1" dirty="0" smtClean="0"/>
              <a:t>tillit</a:t>
            </a:r>
            <a:endParaRPr lang="sv-SE" i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Styrningen </a:t>
            </a:r>
            <a:r>
              <a:rPr lang="sv-SE" dirty="0"/>
              <a:t>behöver andas mindre av kontroll och mer av tillit till personalens </a:t>
            </a:r>
            <a:r>
              <a:rPr lang="sv-SE" dirty="0" smtClean="0"/>
              <a:t>förmåga. </a:t>
            </a:r>
            <a:r>
              <a:rPr lang="sv-SE" u="sng" dirty="0" smtClean="0"/>
              <a:t>Förslag</a:t>
            </a:r>
            <a:r>
              <a:rPr lang="sv-SE" dirty="0" smtClean="0"/>
              <a:t>:</a:t>
            </a:r>
          </a:p>
          <a:p>
            <a:r>
              <a:rPr lang="sv-SE" dirty="0" smtClean="0"/>
              <a:t>Vårdgarantin för primärvården ändras från 7 dagar för läkarbesök till 3 dagar för bedömning (</a:t>
            </a:r>
            <a:r>
              <a:rPr lang="sv-SE" dirty="0" err="1" smtClean="0"/>
              <a:t>professionsnutral</a:t>
            </a:r>
            <a:r>
              <a:rPr lang="sv-SE" dirty="0" smtClean="0"/>
              <a:t>).</a:t>
            </a:r>
          </a:p>
          <a:p>
            <a:r>
              <a:rPr lang="sv-SE" dirty="0" smtClean="0"/>
              <a:t>Landstingen bör kraftigt förenkla uppdragsbeskrivningar och ersättnings-system.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1261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Styrning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Mer långsiktig ekonomistyrning.</a:t>
            </a:r>
          </a:p>
          <a:p>
            <a:r>
              <a:rPr lang="sv-SE" dirty="0" smtClean="0"/>
              <a:t>Mer helhetstänkande i ekonomistyrningen.</a:t>
            </a:r>
          </a:p>
          <a:p>
            <a:r>
              <a:rPr lang="sv-SE" dirty="0" smtClean="0"/>
              <a:t>Varning för att sätta pengar på medicinska resultat.</a:t>
            </a:r>
          </a:p>
          <a:p>
            <a:r>
              <a:rPr lang="sv-SE" dirty="0" smtClean="0"/>
              <a:t>Mäta är bra – mer för förbättring och mindre för kontroll.</a:t>
            </a:r>
          </a:p>
          <a:p>
            <a:r>
              <a:rPr lang="sv-SE" dirty="0" smtClean="0"/>
              <a:t>Mätning är främst till för de som jobbar närmast patienten.</a:t>
            </a:r>
            <a:endParaRPr lang="sv-SE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Kostnader områden</a:t>
            </a:r>
            <a:endParaRPr lang="sv-SE" dirty="0"/>
          </a:p>
        </p:txBody>
      </p:sp>
      <p:pic>
        <p:nvPicPr>
          <p:cNvPr id="4" name="Platshållare för innehåll 3" descr="Skärmurklip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768" y="2125266"/>
            <a:ext cx="3909060" cy="3532584"/>
          </a:xfrm>
        </p:spPr>
      </p:pic>
    </p:spTree>
    <p:extLst>
      <p:ext uri="{BB962C8B-B14F-4D97-AF65-F5344CB8AC3E}">
        <p14:creationId xmlns:p14="http://schemas.microsoft.com/office/powerpoint/2010/main" val="1127852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Sverige </a:t>
            </a:r>
            <a:r>
              <a:rPr lang="sv-SE" dirty="0" smtClean="0"/>
              <a:t>är </a:t>
            </a:r>
            <a:r>
              <a:rPr lang="sv-SE" dirty="0"/>
              <a:t>”sjukhusfixerat</a:t>
            </a:r>
            <a:r>
              <a:rPr lang="sv-SE" dirty="0" smtClean="0"/>
              <a:t>”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sz="3400" dirty="0" smtClean="0"/>
              <a:t>Förslag ändringar/tillägg i HSL:</a:t>
            </a:r>
            <a:endParaRPr lang="sv-SE" sz="3400" dirty="0"/>
          </a:p>
          <a:p>
            <a:pPr lvl="0"/>
            <a:r>
              <a:rPr lang="sv-SE" sz="3400" dirty="0"/>
              <a:t>G</a:t>
            </a:r>
            <a:r>
              <a:rPr lang="sv-SE" sz="3400" dirty="0" smtClean="0"/>
              <a:t>runden </a:t>
            </a:r>
            <a:r>
              <a:rPr lang="sv-SE" sz="3400" dirty="0"/>
              <a:t>är vård </a:t>
            </a:r>
            <a:r>
              <a:rPr lang="sv-SE" sz="3400" i="1" dirty="0"/>
              <a:t>nära</a:t>
            </a:r>
            <a:r>
              <a:rPr lang="sv-SE" sz="3400" dirty="0"/>
              <a:t> befolkningen via </a:t>
            </a:r>
            <a:r>
              <a:rPr lang="sv-SE" sz="3400" i="1" dirty="0"/>
              <a:t>öppen</a:t>
            </a:r>
            <a:r>
              <a:rPr lang="sv-SE" sz="3400" dirty="0"/>
              <a:t> vård. </a:t>
            </a:r>
          </a:p>
          <a:p>
            <a:pPr lvl="0"/>
            <a:r>
              <a:rPr lang="sv-SE" sz="3400" i="1" dirty="0"/>
              <a:t>Sluten</a:t>
            </a:r>
            <a:r>
              <a:rPr lang="sv-SE" sz="3400" dirty="0"/>
              <a:t> vård </a:t>
            </a:r>
            <a:r>
              <a:rPr lang="sv-SE" sz="3400" dirty="0" smtClean="0"/>
              <a:t>definieras </a:t>
            </a:r>
            <a:r>
              <a:rPr lang="sv-SE" sz="3400" dirty="0"/>
              <a:t>utifrån komplexitet och stora resursbehov. Sluten vård kan utföras även utanför sjukhus, t.ex. i patientens hem.</a:t>
            </a:r>
          </a:p>
          <a:p>
            <a:pPr lvl="0"/>
            <a:r>
              <a:rPr lang="sv-SE" sz="3400" dirty="0"/>
              <a:t>Primärvårdens uppdrag definieras tydligt i </a:t>
            </a:r>
            <a:r>
              <a:rPr lang="sv-SE" sz="3400" dirty="0" smtClean="0"/>
              <a:t>24/7- uppdrag. </a:t>
            </a:r>
            <a:r>
              <a:rPr lang="sv-SE" sz="3400" dirty="0"/>
              <a:t>”Remiss</a:t>
            </a:r>
            <a:r>
              <a:rPr lang="sv-SE" sz="3400" dirty="0" smtClean="0"/>
              <a:t>” </a:t>
            </a:r>
            <a:r>
              <a:rPr lang="sv-SE" sz="3400" dirty="0"/>
              <a:t>för akutbesök på sjukhus.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977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Hur stärka primärvården?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365760">
              <a:spcBef>
                <a:spcPts val="504"/>
              </a:spcBef>
              <a:buSzPts val="2100"/>
            </a:pPr>
            <a:r>
              <a:rPr lang="sv-SE" sz="2800" dirty="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r>
              <a:rPr lang="sv-SE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mfördelning </a:t>
            </a:r>
            <a:r>
              <a:rPr lang="sv-SE" sz="2800" dirty="0">
                <a:solidFill>
                  <a:srgbClr val="000000"/>
                </a:solidFill>
                <a:latin typeface="Arial" panose="020B0604020202020204" pitchFamily="34" charset="0"/>
              </a:rPr>
              <a:t>av resurser från sjukhusvård till primärvård, bl.a. genom att sjukhusbunden vård i större utsträckning verkar utanför sjukhuset</a:t>
            </a:r>
            <a:r>
              <a:rPr lang="sv-SE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365760" indent="-365760">
              <a:spcBef>
                <a:spcPts val="504"/>
              </a:spcBef>
              <a:buSzPts val="2100"/>
            </a:pPr>
            <a:r>
              <a:rPr lang="sv-SE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Lön, arbetsvillkor.</a:t>
            </a:r>
          </a:p>
          <a:p>
            <a:pPr marL="365760" indent="-365760">
              <a:spcBef>
                <a:spcPts val="504"/>
              </a:spcBef>
              <a:buSzPts val="2100"/>
            </a:pPr>
            <a:r>
              <a:rPr lang="sv-SE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Resursförstärkning</a:t>
            </a:r>
          </a:p>
          <a:p>
            <a:pPr marL="365760" indent="-365760">
              <a:spcBef>
                <a:spcPts val="504"/>
              </a:spcBef>
              <a:buSzPts val="2100"/>
            </a:pPr>
            <a:r>
              <a:rPr lang="sv-SE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Minska antalet sjukhusläkare – utred sjukhusens dåliga produktivitet.</a:t>
            </a:r>
          </a:p>
          <a:p>
            <a:pPr marL="0" indent="0">
              <a:spcBef>
                <a:spcPts val="504"/>
              </a:spcBef>
              <a:buSzPts val="2100"/>
              <a:buNone/>
            </a:pPr>
            <a:endParaRPr lang="sv-SE" sz="28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693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Vårdens storkonsumenter</a:t>
            </a:r>
            <a:endParaRPr lang="sv-SE" dirty="0"/>
          </a:p>
        </p:txBody>
      </p:sp>
      <p:pic>
        <p:nvPicPr>
          <p:cNvPr id="4" name="Platshållare för innehåll 3" descr="Skärmurklip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293" y="2125267"/>
            <a:ext cx="6172199" cy="3752040"/>
          </a:xfrm>
        </p:spPr>
      </p:pic>
    </p:spTree>
    <p:extLst>
      <p:ext uri="{BB962C8B-B14F-4D97-AF65-F5344CB8AC3E}">
        <p14:creationId xmlns:p14="http://schemas.microsoft.com/office/powerpoint/2010/main" val="201949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Index kvalitet (SKL)</a:t>
            </a:r>
            <a:endParaRPr lang="sv-SE" dirty="0"/>
          </a:p>
        </p:txBody>
      </p:sp>
      <p:pic>
        <p:nvPicPr>
          <p:cNvPr id="4" name="Platshållare för innehåll 3" descr="Skärmurklip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1" y="1899666"/>
            <a:ext cx="6158483" cy="3552444"/>
          </a:xfrm>
        </p:spPr>
      </p:pic>
    </p:spTree>
    <p:extLst>
      <p:ext uri="{BB962C8B-B14F-4D97-AF65-F5344CB8AC3E}">
        <p14:creationId xmlns:p14="http://schemas.microsoft.com/office/powerpoint/2010/main" val="3438459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Vårdens storkonsumenter behöver vård och omsorg på nytt sätt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sv-SE" dirty="0"/>
          </a:p>
          <a:p>
            <a:pPr lvl="0"/>
            <a:r>
              <a:rPr lang="sv-SE" u="sng" dirty="0" smtClean="0"/>
              <a:t>HSL och </a:t>
            </a:r>
            <a:r>
              <a:rPr lang="sv-SE" u="sng" dirty="0" err="1" smtClean="0"/>
              <a:t>SoL</a:t>
            </a:r>
            <a:r>
              <a:rPr lang="sv-SE" dirty="0" smtClean="0"/>
              <a:t>- primärvård </a:t>
            </a:r>
            <a:r>
              <a:rPr lang="sv-SE" dirty="0"/>
              <a:t>som avser äldre med omfattande behov </a:t>
            </a:r>
            <a:r>
              <a:rPr lang="sv-SE" u="sng" dirty="0"/>
              <a:t>ska</a:t>
            </a:r>
            <a:r>
              <a:rPr lang="sv-SE" dirty="0"/>
              <a:t> utföras gemensamt med kommunens vård och omsorg. </a:t>
            </a:r>
          </a:p>
          <a:p>
            <a:pPr lvl="0"/>
            <a:r>
              <a:rPr lang="sv-SE" u="sng" dirty="0" smtClean="0"/>
              <a:t>Kommunallagen</a:t>
            </a:r>
            <a:r>
              <a:rPr lang="sv-SE" dirty="0" smtClean="0"/>
              <a:t> - Landsting </a:t>
            </a:r>
            <a:r>
              <a:rPr lang="sv-SE" dirty="0"/>
              <a:t>och kommun ska gemensamt resursplanera för denna grupp patienter. </a:t>
            </a:r>
            <a:endParaRPr lang="sv-SE" dirty="0" smtClean="0"/>
          </a:p>
          <a:p>
            <a:pPr lvl="0"/>
            <a:r>
              <a:rPr lang="sv-SE" dirty="0" smtClean="0"/>
              <a:t>Annan vårdlogik - vården </a:t>
            </a:r>
            <a:r>
              <a:rPr lang="sv-SE" dirty="0"/>
              <a:t>ska </a:t>
            </a:r>
            <a:r>
              <a:rPr lang="sv-SE" dirty="0" smtClean="0"/>
              <a:t>vara </a:t>
            </a:r>
            <a:r>
              <a:rPr lang="sv-SE" dirty="0"/>
              <a:t>proaktiv i stället </a:t>
            </a:r>
            <a:r>
              <a:rPr lang="sv-SE" dirty="0" smtClean="0"/>
              <a:t>för </a:t>
            </a:r>
            <a:r>
              <a:rPr lang="sv-SE" dirty="0"/>
              <a:t>reaktiv.</a:t>
            </a:r>
          </a:p>
          <a:p>
            <a:pPr lvl="0"/>
            <a:r>
              <a:rPr lang="sv-SE" u="sng" dirty="0" smtClean="0"/>
              <a:t>HSL</a:t>
            </a:r>
            <a:r>
              <a:rPr lang="sv-SE" dirty="0" smtClean="0"/>
              <a:t> - obligatoriskt </a:t>
            </a:r>
            <a:r>
              <a:rPr lang="sv-SE" dirty="0"/>
              <a:t>vårdval avskaffas för ovanstående kategori. I </a:t>
            </a:r>
            <a:r>
              <a:rPr lang="sv-SE" dirty="0" smtClean="0"/>
              <a:t>stället </a:t>
            </a:r>
            <a:r>
              <a:rPr lang="sv-SE" dirty="0"/>
              <a:t>möjlighet för kommun och landsting att erbjuda vårdval för den sammanhållna </a:t>
            </a:r>
            <a:r>
              <a:rPr lang="sv-SE" dirty="0" smtClean="0"/>
              <a:t>vården</a:t>
            </a:r>
            <a:r>
              <a:rPr lang="sv-SE" dirty="0"/>
              <a:t>.</a:t>
            </a:r>
            <a:r>
              <a:rPr lang="sv-SE" dirty="0" smtClean="0"/>
              <a:t> </a:t>
            </a:r>
            <a:r>
              <a:rPr lang="sv-SE" dirty="0"/>
              <a:t>E</a:t>
            </a:r>
            <a:r>
              <a:rPr lang="sv-SE" dirty="0" smtClean="0"/>
              <a:t>tt val </a:t>
            </a:r>
            <a:r>
              <a:rPr lang="sv-SE" dirty="0"/>
              <a:t>för någon som ”tar hand om hela mej”.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6004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Struktur idag</a:t>
            </a:r>
            <a:endParaRPr lang="sv-SE" dirty="0"/>
          </a:p>
        </p:txBody>
      </p:sp>
      <p:pic>
        <p:nvPicPr>
          <p:cNvPr id="4" name="Platshållare för innehåll 3" descr="Skärmurklip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76" y="2125266"/>
            <a:ext cx="5061204" cy="3381708"/>
          </a:xfrm>
        </p:spPr>
      </p:pic>
    </p:spTree>
    <p:extLst>
      <p:ext uri="{BB962C8B-B14F-4D97-AF65-F5344CB8AC3E}">
        <p14:creationId xmlns:p14="http://schemas.microsoft.com/office/powerpoint/2010/main" val="7007033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Önskat läge</a:t>
            </a:r>
            <a:endParaRPr lang="sv-SE" dirty="0"/>
          </a:p>
        </p:txBody>
      </p:sp>
      <p:pic>
        <p:nvPicPr>
          <p:cNvPr id="4" name="Platshållare för innehåll 3" descr="Skärmurklip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21" y="2125266"/>
            <a:ext cx="4992623" cy="3697176"/>
          </a:xfrm>
        </p:spPr>
      </p:pic>
    </p:spTree>
    <p:extLst>
      <p:ext uri="{BB962C8B-B14F-4D97-AF65-F5344CB8AC3E}">
        <p14:creationId xmlns:p14="http://schemas.microsoft.com/office/powerpoint/2010/main" val="855526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Västra Skaraborg</a:t>
            </a:r>
            <a:endParaRPr lang="sv-SE"/>
          </a:p>
        </p:txBody>
      </p:sp>
      <p:pic>
        <p:nvPicPr>
          <p:cNvPr id="4" name="Platshållare för innehåll 3" descr="Skärmurklip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572" y="2379726"/>
            <a:ext cx="4539996" cy="3223260"/>
          </a:xfrm>
        </p:spPr>
      </p:pic>
    </p:spTree>
    <p:extLst>
      <p:ext uri="{BB962C8B-B14F-4D97-AF65-F5344CB8AC3E}">
        <p14:creationId xmlns:p14="http://schemas.microsoft.com/office/powerpoint/2010/main" val="4009293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Arbetssätt/organisation (1)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sv-SE" sz="1600" dirty="0"/>
          </a:p>
          <a:p>
            <a:pPr lvl="0">
              <a:buNone/>
            </a:pPr>
            <a:r>
              <a:rPr lang="sv-SE" sz="1800" dirty="0" smtClean="0"/>
              <a:t>*	</a:t>
            </a:r>
            <a:r>
              <a:rPr lang="sv-SE" sz="2800" dirty="0"/>
              <a:t>U</a:t>
            </a:r>
            <a:r>
              <a:rPr lang="sv-SE" sz="2800" dirty="0" smtClean="0"/>
              <a:t>tgå </a:t>
            </a:r>
            <a:r>
              <a:rPr lang="sv-SE" sz="2800" dirty="0"/>
              <a:t>från patientens </a:t>
            </a:r>
            <a:r>
              <a:rPr lang="sv-SE" sz="2800" dirty="0" smtClean="0"/>
              <a:t>behov.</a:t>
            </a:r>
          </a:p>
          <a:p>
            <a:pPr lvl="0"/>
            <a:r>
              <a:rPr lang="sv-SE" sz="2800" dirty="0" smtClean="0"/>
              <a:t>Prioritera </a:t>
            </a:r>
            <a:r>
              <a:rPr lang="sv-SE" sz="2800" i="1" dirty="0" smtClean="0"/>
              <a:t>kontinuiteten.</a:t>
            </a:r>
          </a:p>
          <a:p>
            <a:pPr lvl="0"/>
            <a:r>
              <a:rPr lang="sv-SE" sz="2800" dirty="0" smtClean="0"/>
              <a:t>Intensifiera </a:t>
            </a:r>
            <a:r>
              <a:rPr lang="sv-SE" sz="2800" dirty="0"/>
              <a:t>arbetet med rätt fördelning av </a:t>
            </a:r>
            <a:r>
              <a:rPr lang="sv-SE" sz="2800" dirty="0" smtClean="0"/>
              <a:t>arbetsuppgifter (yrke och individ).</a:t>
            </a:r>
          </a:p>
          <a:p>
            <a:pPr lvl="0"/>
            <a:r>
              <a:rPr lang="sv-SE" sz="2800" dirty="0" smtClean="0"/>
              <a:t>Överväg </a:t>
            </a:r>
            <a:r>
              <a:rPr lang="sv-SE" sz="2800" dirty="0"/>
              <a:t>att öka undersköterskor och sekreterare och minska läkare och sjuksköterskor på sjukhusen</a:t>
            </a:r>
            <a:r>
              <a:rPr lang="sv-SE" sz="2800" dirty="0" smtClean="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471941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Arbetssätt/organisation (2)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Mer innovativa arbetstidslösningar. </a:t>
            </a:r>
            <a:r>
              <a:rPr lang="sv-SE" dirty="0" smtClean="0"/>
              <a:t> Lösningar </a:t>
            </a:r>
            <a:r>
              <a:rPr lang="sv-SE" dirty="0"/>
              <a:t>som bättre belönar arbete på obekväm </a:t>
            </a:r>
            <a:r>
              <a:rPr lang="sv-SE" dirty="0" smtClean="0"/>
              <a:t>arbetstid (lön, arbetstids-förkortning) och undviker överbemanning. </a:t>
            </a:r>
            <a:endParaRPr lang="sv-SE" dirty="0"/>
          </a:p>
          <a:p>
            <a:r>
              <a:rPr lang="sv-SE" dirty="0"/>
              <a:t>Planera för en genomsnittlig beläggning på 85-90% (klinik</a:t>
            </a:r>
            <a:r>
              <a:rPr lang="sv-SE" dirty="0" smtClean="0"/>
              <a:t>).</a:t>
            </a:r>
          </a:p>
          <a:p>
            <a:r>
              <a:rPr lang="sv-SE" dirty="0" smtClean="0"/>
              <a:t>Minska sambandet vårdplatser – ekonomi </a:t>
            </a:r>
            <a:r>
              <a:rPr lang="sv-SE" dirty="0"/>
              <a:t>(</a:t>
            </a:r>
            <a:r>
              <a:rPr lang="sv-SE" dirty="0" smtClean="0"/>
              <a:t>fler sängar utan högre kostnader).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687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Arbetsorganisation (3)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4000" dirty="0" smtClean="0"/>
              <a:t>Stor frihet till det självstyrande teamet!</a:t>
            </a:r>
          </a:p>
          <a:p>
            <a:r>
              <a:rPr lang="sv-SE" sz="4000" dirty="0" smtClean="0"/>
              <a:t>Mindre planeringsenheter. </a:t>
            </a:r>
            <a:endParaRPr lang="sv-SE" sz="4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Verksamhetsstöden (1)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Gemensamt arbete mellan </a:t>
            </a:r>
            <a:r>
              <a:rPr lang="sv-SE" u="sng" dirty="0" smtClean="0"/>
              <a:t>alla</a:t>
            </a:r>
            <a:r>
              <a:rPr lang="sv-SE" dirty="0" smtClean="0"/>
              <a:t> landsting och staten. Staten måste driva på och ställa krav.</a:t>
            </a:r>
          </a:p>
          <a:p>
            <a:r>
              <a:rPr lang="sv-SE" dirty="0" smtClean="0"/>
              <a:t>Gemensam vision. Medborgarperspektivet.</a:t>
            </a:r>
          </a:p>
          <a:p>
            <a:r>
              <a:rPr lang="sv-SE" dirty="0" smtClean="0"/>
              <a:t>Lagstiftning som säkrar visionen!</a:t>
            </a:r>
          </a:p>
          <a:p>
            <a:r>
              <a:rPr lang="sv-SE" dirty="0" smtClean="0"/>
              <a:t>Pengar! </a:t>
            </a:r>
          </a:p>
        </p:txBody>
      </p:sp>
    </p:spTree>
    <p:extLst>
      <p:ext uri="{BB962C8B-B14F-4D97-AF65-F5344CB8AC3E}">
        <p14:creationId xmlns:p14="http://schemas.microsoft.com/office/powerpoint/2010/main" val="24102801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Verksamhetsstöden (2)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Nationella </a:t>
            </a:r>
            <a:r>
              <a:rPr lang="sv-SE" dirty="0" smtClean="0"/>
              <a:t>standarder.</a:t>
            </a:r>
            <a:endParaRPr lang="sv-SE" dirty="0"/>
          </a:p>
          <a:p>
            <a:r>
              <a:rPr lang="sv-SE" dirty="0"/>
              <a:t>Nationell informationsstruktur</a:t>
            </a:r>
            <a:r>
              <a:rPr lang="sv-SE" dirty="0" smtClean="0"/>
              <a:t>.</a:t>
            </a:r>
            <a:endParaRPr lang="sv-SE" dirty="0"/>
          </a:p>
          <a:p>
            <a:r>
              <a:rPr lang="sv-SE" dirty="0"/>
              <a:t>Nationellt center för </a:t>
            </a:r>
            <a:r>
              <a:rPr lang="sv-SE" dirty="0" smtClean="0"/>
              <a:t>informationsstruktur och informatik</a:t>
            </a:r>
            <a:r>
              <a:rPr lang="sv-SE" dirty="0"/>
              <a:t> </a:t>
            </a:r>
            <a:r>
              <a:rPr lang="sv-SE" dirty="0" smtClean="0"/>
              <a:t>(</a:t>
            </a:r>
            <a:r>
              <a:rPr lang="sv-SE" dirty="0"/>
              <a:t>S</a:t>
            </a:r>
            <a:r>
              <a:rPr lang="sv-SE" dirty="0" smtClean="0"/>
              <a:t>OS)</a:t>
            </a:r>
          </a:p>
          <a:p>
            <a:r>
              <a:rPr lang="sv-SE" dirty="0" smtClean="0"/>
              <a:t>Huvudmännen måste prioritera det patientnära arbetet med dokumentation.</a:t>
            </a:r>
            <a:endParaRPr lang="sv-SE" dirty="0"/>
          </a:p>
          <a:p>
            <a:r>
              <a:rPr lang="sv-SE" dirty="0" smtClean="0"/>
              <a:t>Nationellt hälsobibliotek.</a:t>
            </a:r>
            <a:endParaRPr lang="sv-SE" dirty="0"/>
          </a:p>
          <a:p>
            <a:r>
              <a:rPr lang="sv-SE" dirty="0"/>
              <a:t>Utred </a:t>
            </a:r>
            <a:r>
              <a:rPr lang="sv-SE" dirty="0" smtClean="0"/>
              <a:t>kunskapsstödet.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42954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Minskad administration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De flesta av utredningens förslag syftar till minskad administrativ börda. </a:t>
            </a:r>
            <a:r>
              <a:rPr lang="sv-SE" dirty="0"/>
              <a:t>A</a:t>
            </a:r>
            <a:r>
              <a:rPr lang="sv-SE" dirty="0" smtClean="0"/>
              <a:t>rbetssätt, fler sekreterare, verksamhetsstöd, mm.</a:t>
            </a:r>
          </a:p>
          <a:p>
            <a:r>
              <a:rPr lang="sv-SE" dirty="0" smtClean="0"/>
              <a:t>Styrningen – mindre detaljstyrning.</a:t>
            </a:r>
          </a:p>
          <a:p>
            <a:r>
              <a:rPr lang="sv-SE" dirty="0" smtClean="0"/>
              <a:t>Obligatorisk administrationskonsekvens-analys för staten, rekommendation till huvudmännen.</a:t>
            </a:r>
          </a:p>
          <a:p>
            <a:r>
              <a:rPr lang="sv-SE" dirty="0" smtClean="0"/>
              <a:t>Utred intygen.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0119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Fast läkarkontakt</a:t>
            </a:r>
            <a:endParaRPr lang="sv-SE" dirty="0"/>
          </a:p>
        </p:txBody>
      </p:sp>
      <p:pic>
        <p:nvPicPr>
          <p:cNvPr id="4" name="Platshållare för innehåll 3" descr="Skärmurklip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4700" y="3783806"/>
            <a:ext cx="9526" cy="9526"/>
          </a:xfrm>
        </p:spPr>
      </p:pic>
      <p:pic>
        <p:nvPicPr>
          <p:cNvPr id="5" name="Bildobjekt 4" descr="Skärmurklip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24" y="2206211"/>
            <a:ext cx="6018548" cy="364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472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Forskning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Alla möten potentiell källa för forskning/utveckling. </a:t>
            </a:r>
            <a:r>
              <a:rPr lang="sv-SE" i="1" dirty="0" smtClean="0"/>
              <a:t>Akademiskt sjukvårdssystem</a:t>
            </a:r>
          </a:p>
          <a:p>
            <a:r>
              <a:rPr lang="sv-SE" u="sng" dirty="0" smtClean="0"/>
              <a:t>HSL</a:t>
            </a:r>
            <a:r>
              <a:rPr lang="sv-SE" dirty="0" smtClean="0"/>
              <a:t>- förtydligat forskningsansvar för huvudmännen.</a:t>
            </a:r>
          </a:p>
          <a:p>
            <a:r>
              <a:rPr lang="sv-SE" u="sng" dirty="0" smtClean="0"/>
              <a:t>HSL</a:t>
            </a:r>
            <a:r>
              <a:rPr lang="sv-SE" dirty="0" smtClean="0"/>
              <a:t> - markera sambandet forskning – utveckling i lagstiftningen.</a:t>
            </a:r>
          </a:p>
          <a:p>
            <a:r>
              <a:rPr lang="sv-SE" dirty="0" smtClean="0"/>
              <a:t>Stärk PV-forskning och forskningen inom kommunal hälso- och sjukvård.</a:t>
            </a:r>
          </a:p>
          <a:p>
            <a:r>
              <a:rPr lang="sv-SE" dirty="0" smtClean="0"/>
              <a:t>Universitetssjukvårdens nyckelroll för implementering av nya metoder.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54464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Övrigt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Gräv vidare i sjukhusens ”produktivitets-kris”. Nationell fråga. </a:t>
            </a:r>
          </a:p>
          <a:p>
            <a:r>
              <a:rPr lang="sv-SE" dirty="0" smtClean="0"/>
              <a:t>Kontinuitet en enorm effektivitetsvinst och enormt trygghetsskapande. Behövs lite av en nationell ”väckelse”.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51920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finns inte med?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sz="2400" dirty="0" smtClean="0"/>
              <a:t>Läkemedel</a:t>
            </a:r>
          </a:p>
          <a:p>
            <a:r>
              <a:rPr lang="sv-SE" sz="2400" dirty="0" smtClean="0"/>
              <a:t>Medicinskt beslutsfattande. Ca 15% av alla </a:t>
            </a:r>
            <a:r>
              <a:rPr lang="sv-SE" sz="2400" dirty="0" err="1" smtClean="0"/>
              <a:t>preldiagnoser</a:t>
            </a:r>
            <a:r>
              <a:rPr lang="sv-SE" sz="2400" dirty="0" smtClean="0"/>
              <a:t> är fel.</a:t>
            </a:r>
          </a:p>
          <a:p>
            <a:r>
              <a:rPr lang="sv-SE" sz="2400" dirty="0" smtClean="0"/>
              <a:t>Sjukhusstruktur – koncentration. Hur många akutsjukhus behöver Sverige?</a:t>
            </a:r>
          </a:p>
          <a:p>
            <a:r>
              <a:rPr lang="sv-SE" sz="2400" dirty="0" smtClean="0"/>
              <a:t>Vårdnära service. Är outsourcing effektivt?</a:t>
            </a:r>
          </a:p>
          <a:p>
            <a:r>
              <a:rPr lang="sv-SE" sz="2400" dirty="0" smtClean="0"/>
              <a:t>Ägarskapet. Privat – offentligt.</a:t>
            </a:r>
          </a:p>
          <a:p>
            <a:r>
              <a:rPr lang="sv-SE" sz="2400" dirty="0" smtClean="0"/>
              <a:t>”Nya” yrkesgrupper. </a:t>
            </a:r>
          </a:p>
          <a:p>
            <a:r>
              <a:rPr lang="sv-SE" sz="2400" dirty="0" smtClean="0"/>
              <a:t>Antal landsting och kommuner.</a:t>
            </a:r>
          </a:p>
          <a:p>
            <a:r>
              <a:rPr lang="sv-SE" sz="2400" dirty="0" smtClean="0"/>
              <a:t>Avskaffa landstingen. </a:t>
            </a:r>
          </a:p>
          <a:p>
            <a:endParaRPr lang="sv-SE" sz="2000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8272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4000" dirty="0"/>
              <a:t>Ä</a:t>
            </a:r>
            <a:r>
              <a:rPr lang="sv-SE" sz="4000" dirty="0" smtClean="0"/>
              <a:t>r modeller lösningen????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2735906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Managementtrender</a:t>
            </a:r>
            <a:endParaRPr lang="sv-S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675"/>
            <a:ext cx="6264696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1231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  <a:p>
            <a:pPr marL="0" indent="0">
              <a:buNone/>
            </a:pPr>
            <a:r>
              <a:rPr lang="sv-SE" sz="6600" dirty="0" smtClean="0"/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239963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Hur ofta hjälper din läkare till att koordinera vården?</a:t>
            </a:r>
            <a:endParaRPr lang="sv-SE" dirty="0"/>
          </a:p>
        </p:txBody>
      </p:sp>
      <p:pic>
        <p:nvPicPr>
          <p:cNvPr id="4" name="Platshållare för innehåll 3" descr="Skärmurklipp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6552728" cy="3888432"/>
          </a:xfrm>
        </p:spPr>
      </p:pic>
    </p:spTree>
    <p:extLst>
      <p:ext uri="{BB962C8B-B14F-4D97-AF65-F5344CB8AC3E}">
        <p14:creationId xmlns:p14="http://schemas.microsoft.com/office/powerpoint/2010/main" val="1261879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Ordinarie läkare informerad om sjukhusvården</a:t>
            </a:r>
            <a:endParaRPr lang="sv-SE" dirty="0"/>
          </a:p>
        </p:txBody>
      </p:sp>
      <p:pic>
        <p:nvPicPr>
          <p:cNvPr id="4" name="Platshållare för innehåll 3" descr="Skärmurklipp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68" y="3779042"/>
            <a:ext cx="104790" cy="19053"/>
          </a:xfrm>
        </p:spPr>
      </p:pic>
      <p:pic>
        <p:nvPicPr>
          <p:cNvPr id="5" name="Bildobjekt 4" descr="Skärmurklip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62024"/>
            <a:ext cx="7128792" cy="332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02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Länder - kostnader</a:t>
            </a:r>
            <a:endParaRPr lang="sv-SE" dirty="0"/>
          </a:p>
        </p:txBody>
      </p:sp>
      <p:pic>
        <p:nvPicPr>
          <p:cNvPr id="4" name="Platshållare för innehåll 3" descr="Skärmurklip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748" y="2462023"/>
            <a:ext cx="5993892" cy="3140963"/>
          </a:xfrm>
        </p:spPr>
      </p:pic>
    </p:spTree>
    <p:extLst>
      <p:ext uri="{BB962C8B-B14F-4D97-AF65-F5344CB8AC3E}">
        <p14:creationId xmlns:p14="http://schemas.microsoft.com/office/powerpoint/2010/main" val="1192279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Primärvården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		</a:t>
            </a:r>
            <a:r>
              <a:rPr lang="sv-SE" dirty="0" err="1" smtClean="0"/>
              <a:t>Allmläk</a:t>
            </a:r>
            <a:r>
              <a:rPr lang="sv-SE" dirty="0" smtClean="0"/>
              <a:t>/		Andel</a:t>
            </a:r>
          </a:p>
          <a:p>
            <a:pPr marL="0" indent="0">
              <a:buNone/>
            </a:pPr>
            <a:r>
              <a:rPr lang="sv-SE" dirty="0" smtClean="0"/>
              <a:t>		1000 inv.		</a:t>
            </a:r>
            <a:r>
              <a:rPr lang="sv-SE" dirty="0" err="1" smtClean="0"/>
              <a:t>allm.läk</a:t>
            </a:r>
            <a:endParaRPr lang="sv-SE" dirty="0"/>
          </a:p>
          <a:p>
            <a:pPr marL="0" indent="0">
              <a:buNone/>
            </a:pPr>
            <a:r>
              <a:rPr lang="sv-SE" dirty="0" smtClean="0"/>
              <a:t>Danmark	0,73			21%</a:t>
            </a:r>
          </a:p>
          <a:p>
            <a:pPr marL="0" indent="0">
              <a:buNone/>
            </a:pPr>
            <a:r>
              <a:rPr lang="sv-SE" dirty="0" smtClean="0"/>
              <a:t>Finland	1,02			33%</a:t>
            </a:r>
          </a:p>
          <a:p>
            <a:pPr marL="0" indent="0">
              <a:buNone/>
            </a:pPr>
            <a:r>
              <a:rPr lang="sv-SE" dirty="0" err="1" smtClean="0"/>
              <a:t>Nederl</a:t>
            </a:r>
            <a:r>
              <a:rPr lang="sv-SE" dirty="0" smtClean="0"/>
              <a:t>.	1,26			43%</a:t>
            </a:r>
          </a:p>
          <a:p>
            <a:pPr marL="0" indent="0">
              <a:buNone/>
            </a:pPr>
            <a:r>
              <a:rPr lang="sv-SE" dirty="0" smtClean="0"/>
              <a:t>Norge	0,81			20%</a:t>
            </a:r>
          </a:p>
          <a:p>
            <a:pPr marL="0" indent="0">
              <a:buNone/>
            </a:pPr>
            <a:r>
              <a:rPr lang="sv-SE" dirty="0" smtClean="0"/>
              <a:t>Sverige	0,63			17%</a:t>
            </a:r>
          </a:p>
          <a:p>
            <a:pPr marL="0" indent="0">
              <a:buNone/>
            </a:pPr>
            <a:r>
              <a:rPr lang="sv-SE" dirty="0" smtClean="0"/>
              <a:t>UK		0,80			30%</a:t>
            </a:r>
          </a:p>
        </p:txBody>
      </p:sp>
    </p:spTree>
    <p:extLst>
      <p:ext uri="{BB962C8B-B14F-4D97-AF65-F5344CB8AC3E}">
        <p14:creationId xmlns:p14="http://schemas.microsoft.com/office/powerpoint/2010/main" val="2979995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Antal läkare/1000 invånare</a:t>
            </a:r>
            <a:endParaRPr lang="sv-S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98477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768363"/>
      </p:ext>
    </p:extLst>
  </p:cSld>
  <p:clrMapOvr>
    <a:masterClrMapping/>
  </p:clrMapOvr>
</p:sld>
</file>

<file path=ppt/theme/theme1.xml><?xml version="1.0" encoding="utf-8"?>
<a:theme xmlns:a="http://schemas.openxmlformats.org/drawingml/2006/main" name="Test RK 1">
  <a:themeElements>
    <a:clrScheme name="RK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328B"/>
      </a:accent1>
      <a:accent2>
        <a:srgbClr val="007CC3"/>
      </a:accent2>
      <a:accent3>
        <a:srgbClr val="14467F"/>
      </a:accent3>
      <a:accent4>
        <a:srgbClr val="333333"/>
      </a:accent4>
      <a:accent5>
        <a:srgbClr val="958E8A"/>
      </a:accent5>
      <a:accent6>
        <a:srgbClr val="4D605E"/>
      </a:accent6>
      <a:hlink>
        <a:srgbClr val="0000FF"/>
      </a:hlink>
      <a:folHlink>
        <a:srgbClr val="800080"/>
      </a:folHlink>
    </a:clrScheme>
    <a:fontScheme name="RK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RKdepUtredning</Template>
  <TotalTime>0</TotalTime>
  <Words>911</Words>
  <Application>Microsoft Office PowerPoint</Application>
  <PresentationFormat>Bildspel på skärmen (4:3)</PresentationFormat>
  <Paragraphs>145</Paragraphs>
  <Slides>45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45</vt:i4>
      </vt:variant>
    </vt:vector>
  </HeadingPairs>
  <TitlesOfParts>
    <vt:vector size="47" baseType="lpstr">
      <vt:lpstr>Arial</vt:lpstr>
      <vt:lpstr>Test RK 1</vt:lpstr>
      <vt:lpstr>Effektiv vård (SOU 2016:2)</vt:lpstr>
      <vt:lpstr>Uppdraget enligt dir 2013:104 </vt:lpstr>
      <vt:lpstr>Index kvalitet (SKL)</vt:lpstr>
      <vt:lpstr>Fast läkarkontakt</vt:lpstr>
      <vt:lpstr>Hur ofta hjälper din läkare till att koordinera vården?</vt:lpstr>
      <vt:lpstr>Ordinarie läkare informerad om sjukhusvården</vt:lpstr>
      <vt:lpstr>Länder - kostnader</vt:lpstr>
      <vt:lpstr>Primärvården</vt:lpstr>
      <vt:lpstr>Antal läkare/1000 invånare</vt:lpstr>
      <vt:lpstr>Allmänläkare/1000 invånare</vt:lpstr>
      <vt:lpstr>Sjuksköterskor/1000 inv</vt:lpstr>
      <vt:lpstr>Specialistsjuksköterskor</vt:lpstr>
      <vt:lpstr>Usk och vårdbitr. landsting</vt:lpstr>
      <vt:lpstr>Usk och vårdbiträden i kommun</vt:lpstr>
      <vt:lpstr>Vårdadministratörer/1000 inv</vt:lpstr>
      <vt:lpstr>Besök per capita</vt:lpstr>
      <vt:lpstr>Besök per capita</vt:lpstr>
      <vt:lpstr>Effektivitet, sjukhus</vt:lpstr>
      <vt:lpstr>Övergripande problemanalys</vt:lpstr>
      <vt:lpstr>Övergripande slutsatser (1)</vt:lpstr>
      <vt:lpstr>Övergripande slutsatser (2)</vt:lpstr>
      <vt:lpstr>Vi föreslår…</vt:lpstr>
      <vt:lpstr>Nationella  styrningen behöver förstärkas</vt:lpstr>
      <vt:lpstr>Mindre detaljstyrning och mer tillit</vt:lpstr>
      <vt:lpstr>Styrning</vt:lpstr>
      <vt:lpstr>Kostnader områden</vt:lpstr>
      <vt:lpstr>Sverige är ”sjukhusfixerat” </vt:lpstr>
      <vt:lpstr>Hur stärka primärvården?</vt:lpstr>
      <vt:lpstr>Vårdens storkonsumenter</vt:lpstr>
      <vt:lpstr>Vårdens storkonsumenter behöver vård och omsorg på nytt sätt </vt:lpstr>
      <vt:lpstr>Struktur idag</vt:lpstr>
      <vt:lpstr>Önskat läge</vt:lpstr>
      <vt:lpstr>Västra Skaraborg</vt:lpstr>
      <vt:lpstr>Arbetssätt/organisation (1)</vt:lpstr>
      <vt:lpstr>Arbetssätt/organisation (2)</vt:lpstr>
      <vt:lpstr>Arbetsorganisation (3)</vt:lpstr>
      <vt:lpstr>Verksamhetsstöden (1)</vt:lpstr>
      <vt:lpstr>Verksamhetsstöden (2)</vt:lpstr>
      <vt:lpstr>Minskad administration</vt:lpstr>
      <vt:lpstr>Forskning</vt:lpstr>
      <vt:lpstr>Övrigt</vt:lpstr>
      <vt:lpstr>Vad finns inte med?</vt:lpstr>
      <vt:lpstr>PowerPoint-presentation</vt:lpstr>
      <vt:lpstr>Managementtrender</vt:lpstr>
      <vt:lpstr>PowerPoint-presentation</vt:lpstr>
    </vt:vector>
  </TitlesOfParts>
  <Company>Regeringskansliet RK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Effektiv vård (SOU 2016:2)</dc:title>
  <dc:creator>Anna Ingmanson</dc:creator>
  <cp:lastModifiedBy>Per-Olof Brogren</cp:lastModifiedBy>
  <cp:revision>62</cp:revision>
  <dcterms:created xsi:type="dcterms:W3CDTF">2016-01-11T08:25:33Z</dcterms:created>
  <dcterms:modified xsi:type="dcterms:W3CDTF">2016-03-10T17:39:34Z</dcterms:modified>
  <cp:category>Utredning svenska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pID">
    <vt:lpwstr>5;1099;0;0</vt:lpwstr>
  </property>
  <property fmtid="{D5CDD505-2E9C-101B-9397-08002B2CF9AE}" pid="3" name="SprakID">
    <vt:i4>0</vt:i4>
  </property>
  <property fmtid="{D5CDD505-2E9C-101B-9397-08002B2CF9AE}" pid="4" name="DokID">
    <vt:i4>122</vt:i4>
  </property>
</Properties>
</file>