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73" r:id="rId12"/>
    <p:sldId id="272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1210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3EE822-61E6-4CB5-B96D-239493D95DD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3F577C6-C1C2-43A4-A7F9-8607E28B2271}">
      <dgm:prSet phldrT="[Text]" custT="1"/>
      <dgm:spPr/>
      <dgm:t>
        <a:bodyPr/>
        <a:lstStyle/>
        <a:p>
          <a:r>
            <a:rPr lang="sv-SE" sz="1050" b="1" dirty="0" smtClean="0"/>
            <a:t>Undersökning/</a:t>
          </a:r>
        </a:p>
        <a:p>
          <a:r>
            <a:rPr lang="sv-SE" sz="1050" b="1" dirty="0" smtClean="0"/>
            <a:t>Prov</a:t>
          </a:r>
          <a:endParaRPr lang="sv-SE" sz="1050" b="1" dirty="0"/>
        </a:p>
      </dgm:t>
    </dgm:pt>
    <dgm:pt modelId="{FF901B22-670B-40E8-A6A0-3309C5266E59}" type="parTrans" cxnId="{C36EF3E1-F50A-4A71-84F7-D77B35715CB0}">
      <dgm:prSet/>
      <dgm:spPr/>
      <dgm:t>
        <a:bodyPr/>
        <a:lstStyle/>
        <a:p>
          <a:endParaRPr lang="sv-SE"/>
        </a:p>
      </dgm:t>
    </dgm:pt>
    <dgm:pt modelId="{4CFED68E-260F-4249-9BE1-31C614BD99D6}" type="sibTrans" cxnId="{C36EF3E1-F50A-4A71-84F7-D77B35715CB0}">
      <dgm:prSet/>
      <dgm:spPr/>
      <dgm:t>
        <a:bodyPr/>
        <a:lstStyle/>
        <a:p>
          <a:endParaRPr lang="sv-SE"/>
        </a:p>
      </dgm:t>
    </dgm:pt>
    <dgm:pt modelId="{C6E6FC86-FDC3-4306-B0AC-CE4C788F67B2}">
      <dgm:prSet phldrT="[Text]" custT="1"/>
      <dgm:spPr/>
      <dgm:t>
        <a:bodyPr/>
        <a:lstStyle/>
        <a:p>
          <a:r>
            <a:rPr lang="sv-SE" sz="1050" b="1" dirty="0" smtClean="0"/>
            <a:t>Analys</a:t>
          </a:r>
          <a:endParaRPr lang="sv-SE" sz="1050" b="1" dirty="0"/>
        </a:p>
      </dgm:t>
    </dgm:pt>
    <dgm:pt modelId="{EB9BDFAE-8E62-41FB-99A8-DA1009BCC8B8}" type="parTrans" cxnId="{C64A6B85-A9B9-498D-BF82-9EC4ED9B2E86}">
      <dgm:prSet/>
      <dgm:spPr/>
      <dgm:t>
        <a:bodyPr/>
        <a:lstStyle/>
        <a:p>
          <a:endParaRPr lang="sv-SE"/>
        </a:p>
      </dgm:t>
    </dgm:pt>
    <dgm:pt modelId="{59128F21-A841-4CB9-9641-D83E3909ED21}" type="sibTrans" cxnId="{C64A6B85-A9B9-498D-BF82-9EC4ED9B2E86}">
      <dgm:prSet/>
      <dgm:spPr/>
      <dgm:t>
        <a:bodyPr/>
        <a:lstStyle/>
        <a:p>
          <a:endParaRPr lang="sv-SE"/>
        </a:p>
      </dgm:t>
    </dgm:pt>
    <dgm:pt modelId="{6C2942CD-48CC-4348-BC8F-3FD886E2377E}">
      <dgm:prSet phldrT="[Text]" custT="1"/>
      <dgm:spPr/>
      <dgm:t>
        <a:bodyPr/>
        <a:lstStyle/>
        <a:p>
          <a:r>
            <a:rPr lang="sv-SE" sz="1050" b="1" dirty="0" smtClean="0"/>
            <a:t>Behandling</a:t>
          </a:r>
          <a:endParaRPr lang="sv-SE" sz="1050" b="1" dirty="0"/>
        </a:p>
      </dgm:t>
    </dgm:pt>
    <dgm:pt modelId="{284FF702-E84D-4E18-88DB-8136DBE014D2}" type="parTrans" cxnId="{BB0EE398-AD53-4C4C-B4A6-2DC31ED6BA8F}">
      <dgm:prSet/>
      <dgm:spPr/>
      <dgm:t>
        <a:bodyPr/>
        <a:lstStyle/>
        <a:p>
          <a:endParaRPr lang="sv-SE"/>
        </a:p>
      </dgm:t>
    </dgm:pt>
    <dgm:pt modelId="{0585D5AB-8DEF-447E-94C9-D364FC48B703}" type="sibTrans" cxnId="{BB0EE398-AD53-4C4C-B4A6-2DC31ED6BA8F}">
      <dgm:prSet/>
      <dgm:spPr/>
      <dgm:t>
        <a:bodyPr/>
        <a:lstStyle/>
        <a:p>
          <a:endParaRPr lang="sv-SE"/>
        </a:p>
      </dgm:t>
    </dgm:pt>
    <dgm:pt modelId="{035F9EA0-FE16-46E5-85F8-92B2EA8F4801}" type="pres">
      <dgm:prSet presAssocID="{FB3EE822-61E6-4CB5-B96D-239493D95DD1}" presName="CompostProcess" presStyleCnt="0">
        <dgm:presLayoutVars>
          <dgm:dir/>
          <dgm:resizeHandles val="exact"/>
        </dgm:presLayoutVars>
      </dgm:prSet>
      <dgm:spPr/>
    </dgm:pt>
    <dgm:pt modelId="{625D67EF-C436-4C7F-A819-BA255920AEEF}" type="pres">
      <dgm:prSet presAssocID="{FB3EE822-61E6-4CB5-B96D-239493D95DD1}" presName="arrow" presStyleLbl="bgShp" presStyleIdx="0" presStyleCnt="1"/>
      <dgm:spPr/>
    </dgm:pt>
    <dgm:pt modelId="{C1E052C8-70E2-4F3B-BB08-8A4FFD4A3B5B}" type="pres">
      <dgm:prSet presAssocID="{FB3EE822-61E6-4CB5-B96D-239493D95DD1}" presName="linearProcess" presStyleCnt="0"/>
      <dgm:spPr/>
    </dgm:pt>
    <dgm:pt modelId="{D7642F79-A1BE-41EA-BBD9-485AF64F3A02}" type="pres">
      <dgm:prSet presAssocID="{A3F577C6-C1C2-43A4-A7F9-8607E28B227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B5C637E4-E64F-4066-88B0-7E08945D63F3}" type="pres">
      <dgm:prSet presAssocID="{4CFED68E-260F-4249-9BE1-31C614BD99D6}" presName="sibTrans" presStyleCnt="0"/>
      <dgm:spPr/>
    </dgm:pt>
    <dgm:pt modelId="{A126B054-E787-4B3D-BD14-20FFAC167A87}" type="pres">
      <dgm:prSet presAssocID="{C6E6FC86-FDC3-4306-B0AC-CE4C788F67B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1EB785F-348F-40F0-8588-43BFC39C9EF0}" type="pres">
      <dgm:prSet presAssocID="{59128F21-A841-4CB9-9641-D83E3909ED21}" presName="sibTrans" presStyleCnt="0"/>
      <dgm:spPr/>
    </dgm:pt>
    <dgm:pt modelId="{0BDE078B-30FC-4AEB-8944-F158CA686092}" type="pres">
      <dgm:prSet presAssocID="{6C2942CD-48CC-4348-BC8F-3FD886E2377E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64121D86-1C37-4A88-85D2-8270413200C4}" type="presOf" srcId="{FB3EE822-61E6-4CB5-B96D-239493D95DD1}" destId="{035F9EA0-FE16-46E5-85F8-92B2EA8F4801}" srcOrd="0" destOrd="0" presId="urn:microsoft.com/office/officeart/2005/8/layout/hProcess9"/>
    <dgm:cxn modelId="{BB0EE398-AD53-4C4C-B4A6-2DC31ED6BA8F}" srcId="{FB3EE822-61E6-4CB5-B96D-239493D95DD1}" destId="{6C2942CD-48CC-4348-BC8F-3FD886E2377E}" srcOrd="2" destOrd="0" parTransId="{284FF702-E84D-4E18-88DB-8136DBE014D2}" sibTransId="{0585D5AB-8DEF-447E-94C9-D364FC48B703}"/>
    <dgm:cxn modelId="{C36EF3E1-F50A-4A71-84F7-D77B35715CB0}" srcId="{FB3EE822-61E6-4CB5-B96D-239493D95DD1}" destId="{A3F577C6-C1C2-43A4-A7F9-8607E28B2271}" srcOrd="0" destOrd="0" parTransId="{FF901B22-670B-40E8-A6A0-3309C5266E59}" sibTransId="{4CFED68E-260F-4249-9BE1-31C614BD99D6}"/>
    <dgm:cxn modelId="{AC75109F-83D3-44CA-9FFF-B929AD45A908}" type="presOf" srcId="{6C2942CD-48CC-4348-BC8F-3FD886E2377E}" destId="{0BDE078B-30FC-4AEB-8944-F158CA686092}" srcOrd="0" destOrd="0" presId="urn:microsoft.com/office/officeart/2005/8/layout/hProcess9"/>
    <dgm:cxn modelId="{C64A6B85-A9B9-498D-BF82-9EC4ED9B2E86}" srcId="{FB3EE822-61E6-4CB5-B96D-239493D95DD1}" destId="{C6E6FC86-FDC3-4306-B0AC-CE4C788F67B2}" srcOrd="1" destOrd="0" parTransId="{EB9BDFAE-8E62-41FB-99A8-DA1009BCC8B8}" sibTransId="{59128F21-A841-4CB9-9641-D83E3909ED21}"/>
    <dgm:cxn modelId="{CAA1D2AA-765F-4AC4-AFA8-A16E61E1EEAA}" type="presOf" srcId="{C6E6FC86-FDC3-4306-B0AC-CE4C788F67B2}" destId="{A126B054-E787-4B3D-BD14-20FFAC167A87}" srcOrd="0" destOrd="0" presId="urn:microsoft.com/office/officeart/2005/8/layout/hProcess9"/>
    <dgm:cxn modelId="{C4F5D84E-7E0C-481A-8D1E-DFB735E6B93F}" type="presOf" srcId="{A3F577C6-C1C2-43A4-A7F9-8607E28B2271}" destId="{D7642F79-A1BE-41EA-BBD9-485AF64F3A02}" srcOrd="0" destOrd="0" presId="urn:microsoft.com/office/officeart/2005/8/layout/hProcess9"/>
    <dgm:cxn modelId="{083ED574-986B-47AE-994D-6B646C57CDD4}" type="presParOf" srcId="{035F9EA0-FE16-46E5-85F8-92B2EA8F4801}" destId="{625D67EF-C436-4C7F-A819-BA255920AEEF}" srcOrd="0" destOrd="0" presId="urn:microsoft.com/office/officeart/2005/8/layout/hProcess9"/>
    <dgm:cxn modelId="{90419E12-F878-4EC1-9250-636D3A00EFC3}" type="presParOf" srcId="{035F9EA0-FE16-46E5-85F8-92B2EA8F4801}" destId="{C1E052C8-70E2-4F3B-BB08-8A4FFD4A3B5B}" srcOrd="1" destOrd="0" presId="urn:microsoft.com/office/officeart/2005/8/layout/hProcess9"/>
    <dgm:cxn modelId="{732CC5E3-AAF1-42AC-BE45-B65F1CE29314}" type="presParOf" srcId="{C1E052C8-70E2-4F3B-BB08-8A4FFD4A3B5B}" destId="{D7642F79-A1BE-41EA-BBD9-485AF64F3A02}" srcOrd="0" destOrd="0" presId="urn:microsoft.com/office/officeart/2005/8/layout/hProcess9"/>
    <dgm:cxn modelId="{37650DCC-CEC8-48BE-8E1C-B32AAC5DC7EA}" type="presParOf" srcId="{C1E052C8-70E2-4F3B-BB08-8A4FFD4A3B5B}" destId="{B5C637E4-E64F-4066-88B0-7E08945D63F3}" srcOrd="1" destOrd="0" presId="urn:microsoft.com/office/officeart/2005/8/layout/hProcess9"/>
    <dgm:cxn modelId="{626657A1-CE11-4C54-8836-D9B1A529A081}" type="presParOf" srcId="{C1E052C8-70E2-4F3B-BB08-8A4FFD4A3B5B}" destId="{A126B054-E787-4B3D-BD14-20FFAC167A87}" srcOrd="2" destOrd="0" presId="urn:microsoft.com/office/officeart/2005/8/layout/hProcess9"/>
    <dgm:cxn modelId="{7D3349B8-5278-44FD-A61A-1A32FE88CCDA}" type="presParOf" srcId="{C1E052C8-70E2-4F3B-BB08-8A4FFD4A3B5B}" destId="{01EB785F-348F-40F0-8588-43BFC39C9EF0}" srcOrd="3" destOrd="0" presId="urn:microsoft.com/office/officeart/2005/8/layout/hProcess9"/>
    <dgm:cxn modelId="{E1EB0293-A51C-4FAB-B746-D1C33036E930}" type="presParOf" srcId="{C1E052C8-70E2-4F3B-BB08-8A4FFD4A3B5B}" destId="{0BDE078B-30FC-4AEB-8944-F158CA68609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FEF9-CA8B-4B72-BE08-9FCCBC409401}" type="datetimeFigureOut">
              <a:rPr lang="sv-SE" smtClean="0"/>
              <a:pPr/>
              <a:t>2013-11-04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A25C-71BC-42D8-A42C-2F4BFF62867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FEF9-CA8B-4B72-BE08-9FCCBC409401}" type="datetimeFigureOut">
              <a:rPr lang="sv-SE" smtClean="0"/>
              <a:pPr/>
              <a:t>2013-11-04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A25C-71BC-42D8-A42C-2F4BFF62867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FEF9-CA8B-4B72-BE08-9FCCBC409401}" type="datetimeFigureOut">
              <a:rPr lang="sv-SE" smtClean="0"/>
              <a:pPr/>
              <a:t>2013-11-04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A25C-71BC-42D8-A42C-2F4BFF62867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FEF9-CA8B-4B72-BE08-9FCCBC409401}" type="datetimeFigureOut">
              <a:rPr lang="sv-SE" smtClean="0"/>
              <a:pPr/>
              <a:t>2013-11-04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A25C-71BC-42D8-A42C-2F4BFF62867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FEF9-CA8B-4B72-BE08-9FCCBC409401}" type="datetimeFigureOut">
              <a:rPr lang="sv-SE" smtClean="0"/>
              <a:pPr/>
              <a:t>2013-11-04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A25C-71BC-42D8-A42C-2F4BFF62867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FEF9-CA8B-4B72-BE08-9FCCBC409401}" type="datetimeFigureOut">
              <a:rPr lang="sv-SE" smtClean="0"/>
              <a:pPr/>
              <a:t>2013-11-04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A25C-71BC-42D8-A42C-2F4BFF62867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FEF9-CA8B-4B72-BE08-9FCCBC409401}" type="datetimeFigureOut">
              <a:rPr lang="sv-SE" smtClean="0"/>
              <a:pPr/>
              <a:t>2013-11-04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A25C-71BC-42D8-A42C-2F4BFF62867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FEF9-CA8B-4B72-BE08-9FCCBC409401}" type="datetimeFigureOut">
              <a:rPr lang="sv-SE" smtClean="0"/>
              <a:pPr/>
              <a:t>2013-11-04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A25C-71BC-42D8-A42C-2F4BFF62867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FEF9-CA8B-4B72-BE08-9FCCBC409401}" type="datetimeFigureOut">
              <a:rPr lang="sv-SE" smtClean="0"/>
              <a:pPr/>
              <a:t>2013-11-04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A25C-71BC-42D8-A42C-2F4BFF62867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FEF9-CA8B-4B72-BE08-9FCCBC409401}" type="datetimeFigureOut">
              <a:rPr lang="sv-SE" smtClean="0"/>
              <a:pPr/>
              <a:t>2013-11-04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A25C-71BC-42D8-A42C-2F4BFF62867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FEF9-CA8B-4B72-BE08-9FCCBC409401}" type="datetimeFigureOut">
              <a:rPr lang="sv-SE" smtClean="0"/>
              <a:pPr/>
              <a:t>2013-11-04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A25C-71BC-42D8-A42C-2F4BFF62867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4FEF9-CA8B-4B72-BE08-9FCCBC409401}" type="datetimeFigureOut">
              <a:rPr lang="sv-SE" smtClean="0"/>
              <a:pPr/>
              <a:t>2013-11-04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AA25C-71BC-42D8-A42C-2F4BFF62867A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sv.wikipedia.org/wiki/Fil:Ignaz_Semmelweis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>
                <a:latin typeface="Arial Black" pitchFamily="34" charset="0"/>
              </a:rPr>
              <a:t>Lean</a:t>
            </a:r>
            <a:r>
              <a:rPr lang="sv-SE" dirty="0" smtClean="0">
                <a:latin typeface="Arial Black" pitchFamily="34" charset="0"/>
              </a:rPr>
              <a:t> Health Care</a:t>
            </a:r>
            <a:endParaRPr lang="sv-SE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err="1" smtClean="0">
                <a:solidFill>
                  <a:schemeClr val="tx2"/>
                </a:solidFill>
                <a:latin typeface="Arial Black" pitchFamily="34" charset="0"/>
              </a:rPr>
              <a:t>Organisera-Mäta-Styra-Ersätta</a:t>
            </a:r>
            <a:endParaRPr lang="sv-SE" sz="36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1763688" y="1628800"/>
            <a:ext cx="53108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Vad är målet med hälso- och sjukvården?</a:t>
            </a:r>
            <a:endParaRPr lang="sv-SE" sz="2400" dirty="0"/>
          </a:p>
        </p:txBody>
      </p:sp>
      <p:sp>
        <p:nvSpPr>
          <p:cNvPr id="5" name="textruta 4"/>
          <p:cNvSpPr txBox="1"/>
          <p:nvPr/>
        </p:nvSpPr>
        <p:spPr>
          <a:xfrm>
            <a:off x="2195736" y="2564904"/>
            <a:ext cx="41435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i="1" dirty="0" smtClean="0"/>
              <a:t>Tillgång till sjukvård?</a:t>
            </a:r>
          </a:p>
          <a:p>
            <a:pPr algn="ctr"/>
            <a:r>
              <a:rPr lang="sv-SE" i="1" dirty="0" smtClean="0"/>
              <a:t>Minska kostnader per behandlingstillfälle?</a:t>
            </a:r>
          </a:p>
          <a:p>
            <a:pPr algn="ctr"/>
            <a:r>
              <a:rPr lang="sv-SE" i="1" dirty="0" smtClean="0"/>
              <a:t>Öka vinsten?</a:t>
            </a:r>
            <a:endParaRPr lang="sv-SE" i="1" dirty="0"/>
          </a:p>
        </p:txBody>
      </p:sp>
      <p:cxnSp>
        <p:nvCxnSpPr>
          <p:cNvPr id="7" name="Rak 6"/>
          <p:cNvCxnSpPr/>
          <p:nvPr/>
        </p:nvCxnSpPr>
        <p:spPr>
          <a:xfrm flipH="1">
            <a:off x="3779912" y="2276872"/>
            <a:ext cx="1152128" cy="129614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7"/>
          <p:cNvCxnSpPr/>
          <p:nvPr/>
        </p:nvCxnSpPr>
        <p:spPr>
          <a:xfrm>
            <a:off x="3707904" y="2276872"/>
            <a:ext cx="1008112" cy="129614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ruta 13"/>
          <p:cNvSpPr txBox="1"/>
          <p:nvPr/>
        </p:nvSpPr>
        <p:spPr>
          <a:xfrm>
            <a:off x="2709520" y="4221088"/>
            <a:ext cx="31542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dirty="0" smtClean="0"/>
              <a:t>Öka värdet för patienterna,</a:t>
            </a:r>
          </a:p>
          <a:p>
            <a:pPr algn="ctr"/>
            <a:r>
              <a:rPr lang="sv-SE" dirty="0" smtClean="0"/>
              <a:t>Värdet = hälsoresultatet av vård</a:t>
            </a:r>
            <a:endParaRPr lang="sv-S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/>
          </a:bodyPr>
          <a:lstStyle/>
          <a:p>
            <a:r>
              <a:rPr lang="sv-SE" sz="4000" dirty="0" smtClean="0">
                <a:solidFill>
                  <a:schemeClr val="tx2"/>
                </a:solidFill>
                <a:latin typeface="Arial Black" pitchFamily="34" charset="0"/>
              </a:rPr>
              <a:t>Mäta - Ersätta</a:t>
            </a:r>
            <a:endParaRPr lang="sv-SE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1259632" y="1772816"/>
            <a:ext cx="6943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 smtClean="0"/>
              <a:t>Utvärdera resultatet och kostnaden för </a:t>
            </a:r>
            <a:r>
              <a:rPr lang="sv-SE" sz="2400" b="1" u="sng" dirty="0" smtClean="0"/>
              <a:t>varje patient!</a:t>
            </a:r>
            <a:endParaRPr lang="sv-SE" sz="2400" b="1" u="sng" dirty="0"/>
          </a:p>
        </p:txBody>
      </p:sp>
      <p:cxnSp>
        <p:nvCxnSpPr>
          <p:cNvPr id="6" name="Rak pil 5"/>
          <p:cNvCxnSpPr/>
          <p:nvPr/>
        </p:nvCxnSpPr>
        <p:spPr>
          <a:xfrm flipH="1">
            <a:off x="1115616" y="2132856"/>
            <a:ext cx="194421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ruta 6"/>
          <p:cNvSpPr txBox="1"/>
          <p:nvPr/>
        </p:nvSpPr>
        <p:spPr>
          <a:xfrm>
            <a:off x="107504" y="3140968"/>
            <a:ext cx="179087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 smtClean="0"/>
              <a:t>Diabetes:</a:t>
            </a:r>
          </a:p>
          <a:p>
            <a:r>
              <a:rPr lang="sv-SE" dirty="0" smtClean="0"/>
              <a:t>-LDL kolesterol</a:t>
            </a:r>
          </a:p>
          <a:p>
            <a:r>
              <a:rPr lang="sv-SE" dirty="0" err="1" smtClean="0"/>
              <a:t>-Hemaglobin</a:t>
            </a:r>
            <a:r>
              <a:rPr lang="sv-SE" dirty="0" smtClean="0"/>
              <a:t> A1c</a:t>
            </a:r>
          </a:p>
          <a:p>
            <a:endParaRPr lang="sv-SE" dirty="0" smtClean="0"/>
          </a:p>
          <a:p>
            <a:r>
              <a:rPr lang="sv-SE" i="1" dirty="0" smtClean="0"/>
              <a:t>+Risker för:</a:t>
            </a:r>
          </a:p>
          <a:p>
            <a:pPr>
              <a:buFont typeface="Arial" pitchFamily="34" charset="0"/>
              <a:buChar char="•"/>
            </a:pPr>
            <a:r>
              <a:rPr lang="sv-SE" dirty="0" smtClean="0"/>
              <a:t>Synen</a:t>
            </a:r>
          </a:p>
          <a:p>
            <a:pPr>
              <a:buFont typeface="Arial" pitchFamily="34" charset="0"/>
              <a:buChar char="•"/>
            </a:pPr>
            <a:r>
              <a:rPr lang="sv-SE" dirty="0" smtClean="0"/>
              <a:t>Dialys</a:t>
            </a:r>
          </a:p>
          <a:p>
            <a:pPr>
              <a:buFont typeface="Arial" pitchFamily="34" charset="0"/>
              <a:buChar char="•"/>
            </a:pPr>
            <a:r>
              <a:rPr lang="sv-SE" dirty="0" smtClean="0"/>
              <a:t>Stroke</a:t>
            </a:r>
          </a:p>
          <a:p>
            <a:pPr>
              <a:buFont typeface="Arial" pitchFamily="34" charset="0"/>
              <a:buChar char="•"/>
            </a:pPr>
            <a:r>
              <a:rPr lang="sv-SE" dirty="0" smtClean="0"/>
              <a:t>Amputation</a:t>
            </a:r>
            <a:endParaRPr lang="sv-SE" dirty="0"/>
          </a:p>
        </p:txBody>
      </p:sp>
      <p:cxnSp>
        <p:nvCxnSpPr>
          <p:cNvPr id="9" name="Rak pil 8"/>
          <p:cNvCxnSpPr/>
          <p:nvPr/>
        </p:nvCxnSpPr>
        <p:spPr>
          <a:xfrm flipH="1">
            <a:off x="2843808" y="2132856"/>
            <a:ext cx="50405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ruta 12"/>
          <p:cNvSpPr txBox="1"/>
          <p:nvPr/>
        </p:nvSpPr>
        <p:spPr>
          <a:xfrm>
            <a:off x="1979712" y="3109024"/>
            <a:ext cx="324999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 smtClean="0"/>
              <a:t>Prostatacancer:</a:t>
            </a:r>
          </a:p>
          <a:p>
            <a:pPr>
              <a:buFontTx/>
              <a:buChar char="-"/>
            </a:pPr>
            <a:r>
              <a:rPr lang="sv-SE" dirty="0" smtClean="0"/>
              <a:t>5 år &gt;90% överlevnad, ok men…</a:t>
            </a:r>
          </a:p>
          <a:p>
            <a:endParaRPr lang="sv-SE" dirty="0" smtClean="0"/>
          </a:p>
          <a:p>
            <a:pPr>
              <a:buFont typeface="Arial" pitchFamily="34" charset="0"/>
              <a:buChar char="•"/>
            </a:pPr>
            <a:r>
              <a:rPr lang="sv-SE" dirty="0" smtClean="0"/>
              <a:t>Inkontinens</a:t>
            </a:r>
          </a:p>
          <a:p>
            <a:pPr>
              <a:buFont typeface="Arial" pitchFamily="34" charset="0"/>
              <a:buChar char="•"/>
            </a:pPr>
            <a:r>
              <a:rPr lang="sv-SE" dirty="0" smtClean="0"/>
              <a:t>Sexfunktion</a:t>
            </a:r>
          </a:p>
          <a:p>
            <a:pPr>
              <a:buFont typeface="Arial" pitchFamily="34" charset="0"/>
              <a:buChar char="•"/>
            </a:pPr>
            <a:r>
              <a:rPr lang="sv-SE" dirty="0" smtClean="0"/>
              <a:t>Bakslag, hållbarhet</a:t>
            </a:r>
          </a:p>
          <a:p>
            <a:pPr>
              <a:buFont typeface="Arial" pitchFamily="34" charset="0"/>
              <a:buChar char="•"/>
            </a:pPr>
            <a:r>
              <a:rPr lang="sv-SE" dirty="0" smtClean="0"/>
              <a:t>Välmående</a:t>
            </a:r>
          </a:p>
          <a:p>
            <a:pPr>
              <a:buFont typeface="Arial" pitchFamily="34" charset="0"/>
              <a:buChar char="•"/>
            </a:pPr>
            <a:r>
              <a:rPr lang="sv-SE" dirty="0" smtClean="0"/>
              <a:t>Tillbaks i arbete</a:t>
            </a:r>
          </a:p>
          <a:p>
            <a:pPr>
              <a:buFont typeface="Arial" pitchFamily="34" charset="0"/>
              <a:buChar char="•"/>
            </a:pPr>
            <a:r>
              <a:rPr lang="sv-SE" dirty="0" smtClean="0"/>
              <a:t>Oro</a:t>
            </a:r>
          </a:p>
          <a:p>
            <a:pPr>
              <a:buFont typeface="Arial" pitchFamily="34" charset="0"/>
              <a:buChar char="•"/>
            </a:pPr>
            <a:r>
              <a:rPr lang="sv-SE" dirty="0" smtClean="0"/>
              <a:t>Smärta</a:t>
            </a:r>
          </a:p>
          <a:p>
            <a:pPr>
              <a:buFont typeface="Arial" pitchFamily="34" charset="0"/>
              <a:buChar char="•"/>
            </a:pPr>
            <a:endParaRPr lang="sv-SE" i="1" dirty="0" smtClean="0"/>
          </a:p>
          <a:p>
            <a:pPr>
              <a:buFontTx/>
              <a:buChar char="-"/>
            </a:pPr>
            <a:endParaRPr lang="sv-SE" i="1" dirty="0"/>
          </a:p>
        </p:txBody>
      </p:sp>
      <p:sp>
        <p:nvSpPr>
          <p:cNvPr id="14" name="textruta 13"/>
          <p:cNvSpPr txBox="1"/>
          <p:nvPr/>
        </p:nvSpPr>
        <p:spPr>
          <a:xfrm>
            <a:off x="5489538" y="3140968"/>
            <a:ext cx="365446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 smtClean="0"/>
              <a:t>Mäta och ersätta för </a:t>
            </a:r>
            <a:r>
              <a:rPr lang="sv-SE" i="1" u="sng" dirty="0" smtClean="0"/>
              <a:t>hela</a:t>
            </a:r>
            <a:r>
              <a:rPr lang="sv-SE" i="1" dirty="0" smtClean="0"/>
              <a:t> vårdcykeln</a:t>
            </a:r>
            <a:r>
              <a:rPr lang="sv-SE" dirty="0" smtClean="0"/>
              <a:t>.</a:t>
            </a:r>
          </a:p>
          <a:p>
            <a:r>
              <a:rPr lang="sv-SE" dirty="0" smtClean="0"/>
              <a:t>(Nu avdelningsbaserade budgetar)</a:t>
            </a:r>
          </a:p>
          <a:p>
            <a:endParaRPr lang="sv-SE" dirty="0" smtClean="0"/>
          </a:p>
          <a:p>
            <a:pPr>
              <a:buFont typeface="Arial" pitchFamily="34" charset="0"/>
              <a:buChar char="•"/>
            </a:pPr>
            <a:r>
              <a:rPr lang="sv-SE" dirty="0" smtClean="0"/>
              <a:t>Personalkostnad</a:t>
            </a:r>
          </a:p>
          <a:p>
            <a:pPr>
              <a:buFont typeface="Arial" pitchFamily="34" charset="0"/>
              <a:buChar char="•"/>
            </a:pPr>
            <a:r>
              <a:rPr lang="sv-SE" dirty="0" smtClean="0"/>
              <a:t>Fastigheter</a:t>
            </a:r>
          </a:p>
          <a:p>
            <a:pPr>
              <a:buFont typeface="Arial" pitchFamily="34" charset="0"/>
              <a:buChar char="•"/>
            </a:pPr>
            <a:r>
              <a:rPr lang="sv-SE" dirty="0" smtClean="0"/>
              <a:t>Utrustning</a:t>
            </a:r>
          </a:p>
          <a:p>
            <a:pPr>
              <a:buFont typeface="Arial" pitchFamily="34" charset="0"/>
              <a:buChar char="•"/>
            </a:pPr>
            <a:r>
              <a:rPr lang="sv-SE" dirty="0" smtClean="0"/>
              <a:t>It, </a:t>
            </a:r>
            <a:r>
              <a:rPr lang="sv-SE" dirty="0" err="1" smtClean="0"/>
              <a:t>admin</a:t>
            </a:r>
            <a:endParaRPr lang="sv-SE" dirty="0" smtClean="0"/>
          </a:p>
          <a:p>
            <a:pPr>
              <a:buFont typeface="Arial" pitchFamily="34" charset="0"/>
              <a:buChar char="•"/>
            </a:pPr>
            <a:r>
              <a:rPr lang="sv-SE" dirty="0" smtClean="0"/>
              <a:t>Mediciner</a:t>
            </a:r>
          </a:p>
          <a:p>
            <a:pPr>
              <a:buFont typeface="Arial" pitchFamily="34" charset="0"/>
              <a:buChar char="•"/>
            </a:pPr>
            <a:r>
              <a:rPr lang="sv-SE" dirty="0" err="1" smtClean="0"/>
              <a:t>Etc</a:t>
            </a:r>
            <a:endParaRPr lang="sv-SE" dirty="0" smtClean="0"/>
          </a:p>
          <a:p>
            <a:endParaRPr lang="sv-SE" dirty="0"/>
          </a:p>
        </p:txBody>
      </p:sp>
      <p:cxnSp>
        <p:nvCxnSpPr>
          <p:cNvPr id="15" name="Rak pil 14"/>
          <p:cNvCxnSpPr/>
          <p:nvPr/>
        </p:nvCxnSpPr>
        <p:spPr>
          <a:xfrm>
            <a:off x="5364088" y="2204864"/>
            <a:ext cx="86409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sv-SE" dirty="0" smtClean="0"/>
              <a:t>Organisera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0" y="112474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v-SE" sz="2400" dirty="0" smtClean="0"/>
              <a:t>Organisera i integrerade enheter runt patientens medicinska tillstånd</a:t>
            </a:r>
          </a:p>
          <a:p>
            <a:pPr>
              <a:buFont typeface="Arial" pitchFamily="34" charset="0"/>
              <a:buChar char="•"/>
            </a:pPr>
            <a:r>
              <a:rPr lang="sv-SE" sz="2400" dirty="0" smtClean="0"/>
              <a:t>T.ex. diabetes, bröstcancer, stroke….</a:t>
            </a:r>
          </a:p>
          <a:p>
            <a:pPr>
              <a:buFont typeface="Arial" pitchFamily="34" charset="0"/>
              <a:buChar char="•"/>
            </a:pPr>
            <a:r>
              <a:rPr lang="sv-SE" sz="2400" u="sng" dirty="0" smtClean="0"/>
              <a:t>Inte</a:t>
            </a:r>
            <a:r>
              <a:rPr lang="sv-SE" sz="2400" dirty="0" smtClean="0"/>
              <a:t> runt läkares medicinska specialitet</a:t>
            </a:r>
          </a:p>
          <a:p>
            <a:pPr>
              <a:buFont typeface="Arial" pitchFamily="34" charset="0"/>
              <a:buChar char="•"/>
            </a:pPr>
            <a:endParaRPr lang="sv-SE" sz="2400" dirty="0"/>
          </a:p>
        </p:txBody>
      </p:sp>
      <p:sp>
        <p:nvSpPr>
          <p:cNvPr id="5" name="textruta 4"/>
          <p:cNvSpPr txBox="1"/>
          <p:nvPr/>
        </p:nvSpPr>
        <p:spPr>
          <a:xfrm>
            <a:off x="899592" y="2492896"/>
            <a:ext cx="657263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i="1" dirty="0" smtClean="0"/>
              <a:t>Virginia Masons </a:t>
            </a:r>
            <a:r>
              <a:rPr lang="sv-SE" sz="2000" i="1" dirty="0" err="1" smtClean="0"/>
              <a:t>Spine</a:t>
            </a:r>
            <a:r>
              <a:rPr lang="sv-SE" sz="2000" i="1" dirty="0" smtClean="0"/>
              <a:t> </a:t>
            </a:r>
            <a:r>
              <a:rPr lang="sv-SE" sz="2000" i="1" dirty="0" err="1" smtClean="0"/>
              <a:t>Clinic</a:t>
            </a:r>
            <a:r>
              <a:rPr lang="sv-SE" sz="2000" i="1" dirty="0" smtClean="0"/>
              <a:t>:</a:t>
            </a:r>
          </a:p>
          <a:p>
            <a:r>
              <a:rPr lang="sv-SE" sz="2000" i="1" dirty="0" smtClean="0"/>
              <a:t>				</a:t>
            </a:r>
            <a:r>
              <a:rPr lang="sv-SE" sz="2000" i="1" u="sng" dirty="0" smtClean="0"/>
              <a:t>Nu</a:t>
            </a:r>
            <a:r>
              <a:rPr lang="sv-SE" sz="2000" i="1" dirty="0" smtClean="0"/>
              <a:t>		</a:t>
            </a:r>
            <a:r>
              <a:rPr lang="sv-SE" sz="2000" i="1" u="sng" dirty="0" smtClean="0"/>
              <a:t>Tidigare</a:t>
            </a:r>
          </a:p>
          <a:p>
            <a:r>
              <a:rPr lang="sv-SE" sz="2000" dirty="0" smtClean="0"/>
              <a:t>Patient i arbete 			4,3 dagar  	9 dagar </a:t>
            </a:r>
          </a:p>
          <a:p>
            <a:r>
              <a:rPr lang="sv-SE" sz="2000" dirty="0" smtClean="0"/>
              <a:t>Antal besök			4,4 ggr		8,8 ggr</a:t>
            </a:r>
          </a:p>
          <a:p>
            <a:r>
              <a:rPr lang="sv-SE" sz="2000" dirty="0" smtClean="0"/>
              <a:t>Nya patienter/år			2 300		1 400</a:t>
            </a:r>
            <a:endParaRPr lang="sv-SE" sz="2000" dirty="0"/>
          </a:p>
        </p:txBody>
      </p:sp>
      <p:sp>
        <p:nvSpPr>
          <p:cNvPr id="6" name="textruta 5"/>
          <p:cNvSpPr txBox="1"/>
          <p:nvPr/>
        </p:nvSpPr>
        <p:spPr>
          <a:xfrm>
            <a:off x="179512" y="450912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v-SE" sz="2400" dirty="0" smtClean="0"/>
              <a:t>Strukturera i ”hubbar och satelliter” utifrån komplexitet och förutsägbarhet. </a:t>
            </a:r>
            <a:endParaRPr lang="sv-SE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ktangel 126"/>
          <p:cNvSpPr/>
          <p:nvPr/>
        </p:nvSpPr>
        <p:spPr>
          <a:xfrm>
            <a:off x="684213" y="3500438"/>
            <a:ext cx="8064500" cy="29527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126" name="Rektangel 125"/>
          <p:cNvSpPr/>
          <p:nvPr/>
        </p:nvSpPr>
        <p:spPr>
          <a:xfrm>
            <a:off x="684213" y="549275"/>
            <a:ext cx="8064500" cy="26638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-315913"/>
            <a:ext cx="7772400" cy="1143001"/>
          </a:xfrm>
        </p:spPr>
        <p:txBody>
          <a:bodyPr/>
          <a:lstStyle/>
          <a:p>
            <a:pPr>
              <a:defRPr/>
            </a:pPr>
            <a:r>
              <a:rPr lang="sv-SE" sz="4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Flöde eller Process?</a:t>
            </a:r>
            <a:endParaRPr lang="sv-SE" sz="4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</p:nvPr>
        </p:nvGraphicFramePr>
        <p:xfrm>
          <a:off x="1115616" y="4531459"/>
          <a:ext cx="3260874" cy="1819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78" name="Platshållare för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0DE20BF-1A41-47CA-904F-F012B25740E3}" type="datetime1">
              <a:rPr lang="sv-SE" smtClean="0"/>
              <a:pPr/>
              <a:t>2013-11-04</a:t>
            </a:fld>
            <a:endParaRPr lang="sv-SE" smtClean="0"/>
          </a:p>
        </p:txBody>
      </p:sp>
      <p:sp>
        <p:nvSpPr>
          <p:cNvPr id="3079" name="Platshållare för bild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E8640E-92D7-4095-8585-CFFAAE38A34A}" type="slidenum">
              <a:rPr lang="sv-SE" smtClean="0"/>
              <a:pPr/>
              <a:t>13</a:t>
            </a:fld>
            <a:endParaRPr lang="sv-SE" smtClean="0"/>
          </a:p>
        </p:txBody>
      </p:sp>
      <p:sp>
        <p:nvSpPr>
          <p:cNvPr id="8" name="Rektangel 7"/>
          <p:cNvSpPr/>
          <p:nvPr/>
        </p:nvSpPr>
        <p:spPr>
          <a:xfrm rot="2568214">
            <a:off x="2432050" y="1974850"/>
            <a:ext cx="293688" cy="315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dirty="0"/>
          </a:p>
        </p:txBody>
      </p:sp>
      <p:sp>
        <p:nvSpPr>
          <p:cNvPr id="3081" name="textruta 8"/>
          <p:cNvSpPr txBox="1">
            <a:spLocks noChangeArrowheads="1"/>
          </p:cNvSpPr>
          <p:nvPr/>
        </p:nvSpPr>
        <p:spPr bwMode="auto">
          <a:xfrm>
            <a:off x="2343150" y="1968500"/>
            <a:ext cx="523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4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Prov</a:t>
            </a:r>
          </a:p>
        </p:txBody>
      </p:sp>
      <p:sp>
        <p:nvSpPr>
          <p:cNvPr id="11" name="Rektangel med rundade hörn 10"/>
          <p:cNvSpPr/>
          <p:nvPr/>
        </p:nvSpPr>
        <p:spPr>
          <a:xfrm>
            <a:off x="900113" y="1773238"/>
            <a:ext cx="1371600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b="1" dirty="0"/>
              <a:t>Undersökning</a:t>
            </a:r>
          </a:p>
        </p:txBody>
      </p:sp>
      <p:sp>
        <p:nvSpPr>
          <p:cNvPr id="12" name="Rektangel 11"/>
          <p:cNvSpPr/>
          <p:nvPr/>
        </p:nvSpPr>
        <p:spPr>
          <a:xfrm rot="2568214">
            <a:off x="3479800" y="1974850"/>
            <a:ext cx="293688" cy="315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dirty="0"/>
          </a:p>
        </p:txBody>
      </p:sp>
      <p:sp>
        <p:nvSpPr>
          <p:cNvPr id="3084" name="textruta 12"/>
          <p:cNvSpPr txBox="1">
            <a:spLocks noChangeArrowheads="1"/>
          </p:cNvSpPr>
          <p:nvPr/>
        </p:nvSpPr>
        <p:spPr bwMode="auto">
          <a:xfrm>
            <a:off x="3392488" y="1968500"/>
            <a:ext cx="509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4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Plan</a:t>
            </a:r>
          </a:p>
        </p:txBody>
      </p:sp>
      <p:cxnSp>
        <p:nvCxnSpPr>
          <p:cNvPr id="15" name="Rak pil 14"/>
          <p:cNvCxnSpPr/>
          <p:nvPr/>
        </p:nvCxnSpPr>
        <p:spPr>
          <a:xfrm>
            <a:off x="2271713" y="2132013"/>
            <a:ext cx="14446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pil 15"/>
          <p:cNvCxnSpPr/>
          <p:nvPr/>
        </p:nvCxnSpPr>
        <p:spPr>
          <a:xfrm>
            <a:off x="2774950" y="2133600"/>
            <a:ext cx="1444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35"/>
          <p:cNvCxnSpPr/>
          <p:nvPr/>
        </p:nvCxnSpPr>
        <p:spPr>
          <a:xfrm rot="5400000" flipH="1" flipV="1">
            <a:off x="2271712" y="1628776"/>
            <a:ext cx="574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k 37"/>
          <p:cNvCxnSpPr/>
          <p:nvPr/>
        </p:nvCxnSpPr>
        <p:spPr>
          <a:xfrm rot="10800000">
            <a:off x="1766888" y="1341438"/>
            <a:ext cx="7921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ak pil 51"/>
          <p:cNvCxnSpPr/>
          <p:nvPr/>
        </p:nvCxnSpPr>
        <p:spPr>
          <a:xfrm rot="16200000" flipH="1">
            <a:off x="1552576" y="1555750"/>
            <a:ext cx="4302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ktangel med rundade hörn 54"/>
          <p:cNvSpPr/>
          <p:nvPr/>
        </p:nvSpPr>
        <p:spPr>
          <a:xfrm>
            <a:off x="4059238" y="1916113"/>
            <a:ext cx="1223962" cy="3603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b="1" dirty="0"/>
              <a:t>Analys </a:t>
            </a:r>
            <a:r>
              <a:rPr lang="el-GR" sz="1400" b="1" dirty="0"/>
              <a:t>β</a:t>
            </a:r>
            <a:endParaRPr lang="sv-SE" sz="1400" b="1" dirty="0"/>
          </a:p>
        </p:txBody>
      </p:sp>
      <p:sp>
        <p:nvSpPr>
          <p:cNvPr id="56" name="Rektangel med rundade hörn 55"/>
          <p:cNvSpPr/>
          <p:nvPr/>
        </p:nvSpPr>
        <p:spPr>
          <a:xfrm>
            <a:off x="4059238" y="2455863"/>
            <a:ext cx="1223962" cy="3603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b="1" dirty="0"/>
              <a:t>Analys </a:t>
            </a:r>
            <a:r>
              <a:rPr lang="el-GR" sz="1400" b="1" dirty="0"/>
              <a:t>σ</a:t>
            </a:r>
            <a:r>
              <a:rPr lang="sv-SE" sz="1400" b="1" dirty="0"/>
              <a:t> </a:t>
            </a:r>
          </a:p>
        </p:txBody>
      </p:sp>
      <p:sp>
        <p:nvSpPr>
          <p:cNvPr id="57" name="Rektangel med rundade hörn 56"/>
          <p:cNvSpPr/>
          <p:nvPr/>
        </p:nvSpPr>
        <p:spPr>
          <a:xfrm>
            <a:off x="4059238" y="1412875"/>
            <a:ext cx="1223962" cy="3603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b="1" dirty="0"/>
              <a:t>Analys </a:t>
            </a:r>
            <a:r>
              <a:rPr lang="el-GR" sz="1400" b="1" dirty="0"/>
              <a:t>α</a:t>
            </a:r>
            <a:endParaRPr lang="sv-SE" sz="1400" b="1" dirty="0"/>
          </a:p>
        </p:txBody>
      </p:sp>
      <p:cxnSp>
        <p:nvCxnSpPr>
          <p:cNvPr id="61" name="Rak pil 60"/>
          <p:cNvCxnSpPr/>
          <p:nvPr/>
        </p:nvCxnSpPr>
        <p:spPr>
          <a:xfrm>
            <a:off x="3644900" y="1601788"/>
            <a:ext cx="36036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ak pil 61"/>
          <p:cNvCxnSpPr/>
          <p:nvPr/>
        </p:nvCxnSpPr>
        <p:spPr>
          <a:xfrm>
            <a:off x="3627438" y="2565400"/>
            <a:ext cx="3603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Rak 63"/>
          <p:cNvCxnSpPr/>
          <p:nvPr/>
        </p:nvCxnSpPr>
        <p:spPr>
          <a:xfrm rot="5400000" flipH="1" flipV="1">
            <a:off x="3519488" y="1736725"/>
            <a:ext cx="2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ak 65"/>
          <p:cNvCxnSpPr/>
          <p:nvPr/>
        </p:nvCxnSpPr>
        <p:spPr>
          <a:xfrm rot="5400000">
            <a:off x="3555207" y="2493169"/>
            <a:ext cx="144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Rak pil 67"/>
          <p:cNvCxnSpPr>
            <a:stCxn id="3084" idx="3"/>
          </p:cNvCxnSpPr>
          <p:nvPr/>
        </p:nvCxnSpPr>
        <p:spPr>
          <a:xfrm>
            <a:off x="3902075" y="2122488"/>
            <a:ext cx="85725" cy="11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ktangel 68"/>
          <p:cNvSpPr/>
          <p:nvPr/>
        </p:nvSpPr>
        <p:spPr>
          <a:xfrm rot="2568214">
            <a:off x="5497513" y="1981200"/>
            <a:ext cx="293687" cy="317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dirty="0"/>
          </a:p>
        </p:txBody>
      </p:sp>
      <p:sp>
        <p:nvSpPr>
          <p:cNvPr id="3099" name="textruta 69"/>
          <p:cNvSpPr txBox="1">
            <a:spLocks noChangeArrowheads="1"/>
          </p:cNvSpPr>
          <p:nvPr/>
        </p:nvSpPr>
        <p:spPr bwMode="auto">
          <a:xfrm>
            <a:off x="5410200" y="1976438"/>
            <a:ext cx="450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4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Ctrl</a:t>
            </a:r>
          </a:p>
        </p:txBody>
      </p:sp>
      <p:sp>
        <p:nvSpPr>
          <p:cNvPr id="71" name="Rektangel 70"/>
          <p:cNvSpPr/>
          <p:nvPr/>
        </p:nvSpPr>
        <p:spPr>
          <a:xfrm rot="2568214">
            <a:off x="6297613" y="1981200"/>
            <a:ext cx="293687" cy="317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dirty="0"/>
          </a:p>
        </p:txBody>
      </p:sp>
      <p:sp>
        <p:nvSpPr>
          <p:cNvPr id="3101" name="textruta 71"/>
          <p:cNvSpPr txBox="1">
            <a:spLocks noChangeArrowheads="1"/>
          </p:cNvSpPr>
          <p:nvPr/>
        </p:nvSpPr>
        <p:spPr bwMode="auto">
          <a:xfrm>
            <a:off x="6183313" y="1976438"/>
            <a:ext cx="509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4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Plan</a:t>
            </a:r>
          </a:p>
        </p:txBody>
      </p:sp>
      <p:cxnSp>
        <p:nvCxnSpPr>
          <p:cNvPr id="73" name="Rak pil 72"/>
          <p:cNvCxnSpPr/>
          <p:nvPr/>
        </p:nvCxnSpPr>
        <p:spPr>
          <a:xfrm>
            <a:off x="5283200" y="2138363"/>
            <a:ext cx="14446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Rak pil 73"/>
          <p:cNvCxnSpPr/>
          <p:nvPr/>
        </p:nvCxnSpPr>
        <p:spPr>
          <a:xfrm>
            <a:off x="6075363" y="2139950"/>
            <a:ext cx="1444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ktangel 79"/>
          <p:cNvSpPr/>
          <p:nvPr/>
        </p:nvSpPr>
        <p:spPr>
          <a:xfrm rot="2568214">
            <a:off x="5495925" y="2478088"/>
            <a:ext cx="293688" cy="317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dirty="0"/>
          </a:p>
        </p:txBody>
      </p:sp>
      <p:sp>
        <p:nvSpPr>
          <p:cNvPr id="82" name="Rektangel 81"/>
          <p:cNvSpPr/>
          <p:nvPr/>
        </p:nvSpPr>
        <p:spPr>
          <a:xfrm rot="2568214">
            <a:off x="5494338" y="1398588"/>
            <a:ext cx="293687" cy="3159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dirty="0"/>
          </a:p>
        </p:txBody>
      </p:sp>
      <p:cxnSp>
        <p:nvCxnSpPr>
          <p:cNvPr id="84" name="Rak pil 83"/>
          <p:cNvCxnSpPr/>
          <p:nvPr/>
        </p:nvCxnSpPr>
        <p:spPr>
          <a:xfrm>
            <a:off x="5283200" y="2635250"/>
            <a:ext cx="1444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Rak pil 84"/>
          <p:cNvCxnSpPr/>
          <p:nvPr/>
        </p:nvCxnSpPr>
        <p:spPr>
          <a:xfrm>
            <a:off x="5283200" y="1557338"/>
            <a:ext cx="14446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ktangel med rundade hörn 87"/>
          <p:cNvSpPr/>
          <p:nvPr/>
        </p:nvSpPr>
        <p:spPr>
          <a:xfrm>
            <a:off x="7024688" y="2276475"/>
            <a:ext cx="1223962" cy="43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b="1" dirty="0"/>
              <a:t>Behandling/</a:t>
            </a:r>
          </a:p>
          <a:p>
            <a:pPr algn="ctr">
              <a:defRPr/>
            </a:pPr>
            <a:r>
              <a:rPr lang="sv-SE" sz="1400" b="1" dirty="0"/>
              <a:t>vård Y</a:t>
            </a:r>
          </a:p>
        </p:txBody>
      </p:sp>
      <p:sp>
        <p:nvSpPr>
          <p:cNvPr id="89" name="Rektangel med rundade hörn 88"/>
          <p:cNvSpPr/>
          <p:nvPr/>
        </p:nvSpPr>
        <p:spPr>
          <a:xfrm>
            <a:off x="7024688" y="1628775"/>
            <a:ext cx="1223962" cy="43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400" b="1" dirty="0"/>
              <a:t>Behandling/</a:t>
            </a:r>
          </a:p>
          <a:p>
            <a:pPr algn="ctr">
              <a:defRPr/>
            </a:pPr>
            <a:r>
              <a:rPr lang="sv-SE" sz="1400" b="1" dirty="0"/>
              <a:t>Vård X</a:t>
            </a:r>
          </a:p>
        </p:txBody>
      </p:sp>
      <p:cxnSp>
        <p:nvCxnSpPr>
          <p:cNvPr id="91" name="Rak pil 90"/>
          <p:cNvCxnSpPr/>
          <p:nvPr/>
        </p:nvCxnSpPr>
        <p:spPr>
          <a:xfrm>
            <a:off x="8248650" y="2498725"/>
            <a:ext cx="1428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Rak pil 91"/>
          <p:cNvCxnSpPr/>
          <p:nvPr/>
        </p:nvCxnSpPr>
        <p:spPr>
          <a:xfrm>
            <a:off x="8248650" y="1773238"/>
            <a:ext cx="1428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Rak 93"/>
          <p:cNvCxnSpPr/>
          <p:nvPr/>
        </p:nvCxnSpPr>
        <p:spPr>
          <a:xfrm rot="5400000">
            <a:off x="5535613" y="2097088"/>
            <a:ext cx="1079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Rak 97"/>
          <p:cNvCxnSpPr/>
          <p:nvPr/>
        </p:nvCxnSpPr>
        <p:spPr>
          <a:xfrm>
            <a:off x="5859463" y="2636838"/>
            <a:ext cx="2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Rak 98"/>
          <p:cNvCxnSpPr/>
          <p:nvPr/>
        </p:nvCxnSpPr>
        <p:spPr>
          <a:xfrm>
            <a:off x="5859463" y="2133600"/>
            <a:ext cx="2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Rak 99"/>
          <p:cNvCxnSpPr/>
          <p:nvPr/>
        </p:nvCxnSpPr>
        <p:spPr>
          <a:xfrm>
            <a:off x="5859463" y="1557338"/>
            <a:ext cx="2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Rak pil 103"/>
          <p:cNvCxnSpPr/>
          <p:nvPr/>
        </p:nvCxnSpPr>
        <p:spPr>
          <a:xfrm>
            <a:off x="6435725" y="1771650"/>
            <a:ext cx="5032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Rak pil 104"/>
          <p:cNvCxnSpPr/>
          <p:nvPr/>
        </p:nvCxnSpPr>
        <p:spPr>
          <a:xfrm>
            <a:off x="6435725" y="2490788"/>
            <a:ext cx="50323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Rak 106"/>
          <p:cNvCxnSpPr/>
          <p:nvPr/>
        </p:nvCxnSpPr>
        <p:spPr>
          <a:xfrm rot="5400000" flipH="1" flipV="1">
            <a:off x="6364287" y="1844676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Rak 108"/>
          <p:cNvCxnSpPr/>
          <p:nvPr/>
        </p:nvCxnSpPr>
        <p:spPr>
          <a:xfrm rot="5400000">
            <a:off x="6364287" y="2420938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0" name="textruta 109"/>
          <p:cNvSpPr txBox="1">
            <a:spLocks noChangeArrowheads="1"/>
          </p:cNvSpPr>
          <p:nvPr/>
        </p:nvSpPr>
        <p:spPr bwMode="auto">
          <a:xfrm>
            <a:off x="5410200" y="1412875"/>
            <a:ext cx="450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4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Ctrl</a:t>
            </a:r>
          </a:p>
        </p:txBody>
      </p:sp>
      <p:sp>
        <p:nvSpPr>
          <p:cNvPr id="3121" name="textruta 110"/>
          <p:cNvSpPr txBox="1">
            <a:spLocks noChangeArrowheads="1"/>
          </p:cNvSpPr>
          <p:nvPr/>
        </p:nvSpPr>
        <p:spPr bwMode="auto">
          <a:xfrm>
            <a:off x="5410200" y="2473325"/>
            <a:ext cx="450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4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Ctrl</a:t>
            </a:r>
          </a:p>
        </p:txBody>
      </p:sp>
      <p:cxnSp>
        <p:nvCxnSpPr>
          <p:cNvPr id="113" name="Rak 112"/>
          <p:cNvCxnSpPr/>
          <p:nvPr/>
        </p:nvCxnSpPr>
        <p:spPr>
          <a:xfrm rot="10800000">
            <a:off x="4779963" y="2374900"/>
            <a:ext cx="86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Rak pil 117"/>
          <p:cNvCxnSpPr/>
          <p:nvPr/>
        </p:nvCxnSpPr>
        <p:spPr>
          <a:xfrm rot="5400000" flipH="1" flipV="1">
            <a:off x="4744244" y="2312194"/>
            <a:ext cx="714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Likbent triangel 119"/>
          <p:cNvSpPr/>
          <p:nvPr/>
        </p:nvSpPr>
        <p:spPr>
          <a:xfrm rot="10800000">
            <a:off x="2855913" y="1943100"/>
            <a:ext cx="504825" cy="431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cxnSp>
        <p:nvCxnSpPr>
          <p:cNvPr id="121" name="Rak pil 120"/>
          <p:cNvCxnSpPr/>
          <p:nvPr/>
        </p:nvCxnSpPr>
        <p:spPr>
          <a:xfrm>
            <a:off x="3279775" y="2133600"/>
            <a:ext cx="1444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6" name="textruta 121"/>
          <p:cNvSpPr txBox="1">
            <a:spLocks noChangeArrowheads="1"/>
          </p:cNvSpPr>
          <p:nvPr/>
        </p:nvSpPr>
        <p:spPr bwMode="auto">
          <a:xfrm>
            <a:off x="2847975" y="1892300"/>
            <a:ext cx="6477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12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Vänt</a:t>
            </a:r>
          </a:p>
        </p:txBody>
      </p:sp>
      <p:sp>
        <p:nvSpPr>
          <p:cNvPr id="3127" name="textruta 122"/>
          <p:cNvSpPr txBox="1">
            <a:spLocks noChangeArrowheads="1"/>
          </p:cNvSpPr>
          <p:nvPr/>
        </p:nvSpPr>
        <p:spPr bwMode="auto">
          <a:xfrm>
            <a:off x="1187450" y="620713"/>
            <a:ext cx="63198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800" b="1">
                <a:latin typeface="Calibri" pitchFamily="34" charset="0"/>
                <a:cs typeface="Calibri" pitchFamily="34" charset="0"/>
              </a:rPr>
              <a:t>Process: </a:t>
            </a:r>
            <a:r>
              <a:rPr lang="sv-SE" sz="1800">
                <a:latin typeface="Calibri" pitchFamily="34" charset="0"/>
                <a:cs typeface="Calibri" pitchFamily="34" charset="0"/>
              </a:rPr>
              <a:t>Sekvens av aktiviteter och beslutspunkter där någonting </a:t>
            </a:r>
          </a:p>
          <a:p>
            <a:r>
              <a:rPr lang="sv-SE" sz="1800">
                <a:latin typeface="Calibri" pitchFamily="34" charset="0"/>
                <a:cs typeface="Calibri" pitchFamily="34" charset="0"/>
              </a:rPr>
              <a:t>(material, information, patienter) förs framåt</a:t>
            </a:r>
          </a:p>
        </p:txBody>
      </p:sp>
      <p:sp>
        <p:nvSpPr>
          <p:cNvPr id="3128" name="textruta 123"/>
          <p:cNvSpPr txBox="1">
            <a:spLocks noChangeArrowheads="1"/>
          </p:cNvSpPr>
          <p:nvPr/>
        </p:nvSpPr>
        <p:spPr bwMode="auto">
          <a:xfrm>
            <a:off x="971550" y="3513138"/>
            <a:ext cx="79835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800" b="1">
                <a:latin typeface="Calibri" pitchFamily="34" charset="0"/>
                <a:cs typeface="Calibri" pitchFamily="34" charset="0"/>
              </a:rPr>
              <a:t>Flöde: </a:t>
            </a:r>
            <a:r>
              <a:rPr lang="sv-SE" sz="1800">
                <a:latin typeface="Calibri" pitchFamily="34" charset="0"/>
                <a:cs typeface="Calibri" pitchFamily="34" charset="0"/>
              </a:rPr>
              <a:t>Processer/aktiviteter ”ihopknutna” med automatisk, direkt &amp; </a:t>
            </a:r>
          </a:p>
          <a:p>
            <a:r>
              <a:rPr lang="sv-SE" sz="1800">
                <a:latin typeface="Calibri" pitchFamily="34" charset="0"/>
                <a:cs typeface="Calibri" pitchFamily="34" charset="0"/>
              </a:rPr>
              <a:t>förutbestämd framflyttning. Kräver förutsägbarhet (kvalitet, op sekvens, resursval), </a:t>
            </a:r>
          </a:p>
          <a:p>
            <a:r>
              <a:rPr lang="sv-SE" sz="1800">
                <a:latin typeface="Calibri" pitchFamily="34" charset="0"/>
                <a:cs typeface="Calibri" pitchFamily="34" charset="0"/>
              </a:rPr>
              <a:t>dvs standardisering.</a:t>
            </a:r>
          </a:p>
        </p:txBody>
      </p:sp>
      <p:sp>
        <p:nvSpPr>
          <p:cNvPr id="3129" name="textruta 124"/>
          <p:cNvSpPr txBox="1">
            <a:spLocks noChangeArrowheads="1"/>
          </p:cNvSpPr>
          <p:nvPr/>
        </p:nvSpPr>
        <p:spPr bwMode="auto">
          <a:xfrm>
            <a:off x="4427984" y="4581128"/>
            <a:ext cx="44732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600" i="1" dirty="0">
                <a:latin typeface="Calibri" pitchFamily="34" charset="0"/>
                <a:cs typeface="Calibri" pitchFamily="34" charset="0"/>
              </a:rPr>
              <a:t>+ Kort behandlingstid, </a:t>
            </a:r>
            <a:r>
              <a:rPr lang="sv-SE" sz="1600" i="1" dirty="0" smtClean="0">
                <a:latin typeface="Calibri" pitchFamily="34" charset="0"/>
                <a:cs typeface="Calibri" pitchFamily="34" charset="0"/>
              </a:rPr>
              <a:t>väntetid, Pull istället för </a:t>
            </a:r>
            <a:r>
              <a:rPr lang="sv-SE" sz="1600" i="1" dirty="0" err="1" smtClean="0">
                <a:latin typeface="Calibri" pitchFamily="34" charset="0"/>
                <a:cs typeface="Calibri" pitchFamily="34" charset="0"/>
              </a:rPr>
              <a:t>push</a:t>
            </a:r>
            <a:endParaRPr lang="sv-SE" sz="1600" i="1" dirty="0">
              <a:latin typeface="Calibri" pitchFamily="34" charset="0"/>
              <a:cs typeface="Calibri" pitchFamily="34" charset="0"/>
            </a:endParaRPr>
          </a:p>
          <a:p>
            <a:r>
              <a:rPr lang="sv-SE" sz="1600" i="1" dirty="0">
                <a:latin typeface="Calibri" pitchFamily="34" charset="0"/>
                <a:cs typeface="Calibri" pitchFamily="34" charset="0"/>
              </a:rPr>
              <a:t>+ Störningar blir visualiserade (kont. </a:t>
            </a:r>
            <a:r>
              <a:rPr lang="sv-SE" sz="1600" i="1" dirty="0" err="1">
                <a:latin typeface="Calibri" pitchFamily="34" charset="0"/>
                <a:cs typeface="Calibri" pitchFamily="34" charset="0"/>
              </a:rPr>
              <a:t>förbättr</a:t>
            </a:r>
            <a:r>
              <a:rPr lang="sv-SE" sz="1600" i="1" dirty="0">
                <a:latin typeface="Calibri" pitchFamily="34" charset="0"/>
                <a:cs typeface="Calibri" pitchFamily="34" charset="0"/>
              </a:rPr>
              <a:t>.)</a:t>
            </a:r>
          </a:p>
          <a:p>
            <a:r>
              <a:rPr lang="sv-SE" sz="1600" i="1" dirty="0">
                <a:latin typeface="Calibri" pitchFamily="34" charset="0"/>
                <a:cs typeface="Calibri" pitchFamily="34" charset="0"/>
              </a:rPr>
              <a:t>+ Mindre resursåtgång (planering </a:t>
            </a:r>
            <a:r>
              <a:rPr lang="sv-SE" sz="1600" i="1" dirty="0" err="1">
                <a:latin typeface="Calibri" pitchFamily="34" charset="0"/>
                <a:cs typeface="Calibri" pitchFamily="34" charset="0"/>
              </a:rPr>
              <a:t>etc</a:t>
            </a:r>
            <a:r>
              <a:rPr lang="sv-SE" sz="1600" i="1" dirty="0">
                <a:latin typeface="Calibri" pitchFamily="34" charset="0"/>
                <a:cs typeface="Calibri" pitchFamily="34" charset="0"/>
              </a:rPr>
              <a:t>)</a:t>
            </a:r>
          </a:p>
          <a:p>
            <a:endParaRPr lang="sv-SE" sz="1600" i="1" dirty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sv-SE" sz="1600" i="1" dirty="0">
                <a:latin typeface="Calibri" pitchFamily="34" charset="0"/>
                <a:cs typeface="Calibri" pitchFamily="34" charset="0"/>
              </a:rPr>
              <a:t> Utnyttjande (dedikerade </a:t>
            </a:r>
            <a:r>
              <a:rPr lang="sv-SE" sz="1600" i="1" dirty="0" err="1">
                <a:latin typeface="Calibri" pitchFamily="34" charset="0"/>
                <a:cs typeface="Calibri" pitchFamily="34" charset="0"/>
              </a:rPr>
              <a:t>resurser,bandbredd</a:t>
            </a:r>
            <a:r>
              <a:rPr lang="sv-SE" sz="1600" i="1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>
              <a:buFontTx/>
              <a:buChar char="-"/>
            </a:pPr>
            <a:r>
              <a:rPr lang="sv-SE" sz="1600" i="1" dirty="0" smtClean="0">
                <a:latin typeface="Calibri" pitchFamily="34" charset="0"/>
                <a:cs typeface="Calibri" pitchFamily="34" charset="0"/>
              </a:rPr>
              <a:t>Känsligt </a:t>
            </a:r>
            <a:r>
              <a:rPr lang="sv-SE" sz="1600" i="1" dirty="0">
                <a:latin typeface="Calibri" pitchFamily="34" charset="0"/>
                <a:cs typeface="Calibri" pitchFamily="34" charset="0"/>
              </a:rPr>
              <a:t>för störningar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251520" y="3429000"/>
            <a:ext cx="259228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340768"/>
            <a:ext cx="5837088" cy="49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ruta 4"/>
          <p:cNvSpPr txBox="1"/>
          <p:nvPr/>
        </p:nvSpPr>
        <p:spPr>
          <a:xfrm>
            <a:off x="755576" y="260648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Differentiering i olika  rytmer</a:t>
            </a:r>
            <a:endParaRPr lang="sv-SE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107504" y="4725144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70 </a:t>
            </a:r>
            <a:r>
              <a:rPr lang="sv-SE" dirty="0" err="1" smtClean="0"/>
              <a:t>protokoll/clinical</a:t>
            </a:r>
            <a:endParaRPr lang="sv-SE" dirty="0" smtClean="0"/>
          </a:p>
          <a:p>
            <a:r>
              <a:rPr lang="sv-SE" dirty="0" err="1" smtClean="0"/>
              <a:t>pathways</a:t>
            </a:r>
            <a:r>
              <a:rPr lang="sv-SE" dirty="0" smtClean="0"/>
              <a:t> (standardisering)</a:t>
            </a:r>
          </a:p>
          <a:p>
            <a:r>
              <a:rPr lang="sv-SE" dirty="0" smtClean="0"/>
              <a:t> täcker 90% av fallen</a:t>
            </a:r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102225" y="1628800"/>
            <a:ext cx="281359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Multisjuka (5-10% av</a:t>
            </a:r>
          </a:p>
          <a:p>
            <a:r>
              <a:rPr lang="sv-SE" dirty="0" smtClean="0"/>
              <a:t>fallen) sköts via tvär-</a:t>
            </a:r>
          </a:p>
          <a:p>
            <a:r>
              <a:rPr lang="sv-SE" dirty="0" smtClean="0"/>
              <a:t>kompetenta  team</a:t>
            </a:r>
          </a:p>
          <a:p>
            <a:r>
              <a:rPr lang="sv-SE" dirty="0" smtClean="0"/>
              <a:t>organiserade runt patient.</a:t>
            </a:r>
          </a:p>
          <a:p>
            <a:r>
              <a:rPr lang="sv-SE" dirty="0" smtClean="0"/>
              <a:t>Med koordinator som </a:t>
            </a:r>
          </a:p>
          <a:p>
            <a:r>
              <a:rPr lang="sv-SE" dirty="0" smtClean="0"/>
              <a:t>”äger” patient. 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395536" y="3645024"/>
            <a:ext cx="2079415" cy="400110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sv-SE" sz="2000" b="1" dirty="0" smtClean="0">
                <a:solidFill>
                  <a:srgbClr val="FFC000"/>
                </a:solidFill>
              </a:rPr>
              <a:t>”Front </a:t>
            </a:r>
            <a:r>
              <a:rPr lang="sv-SE" sz="2000" b="1" dirty="0" err="1" smtClean="0">
                <a:solidFill>
                  <a:srgbClr val="FFC000"/>
                </a:solidFill>
              </a:rPr>
              <a:t>loading</a:t>
            </a:r>
            <a:r>
              <a:rPr lang="sv-SE" sz="2000" b="1" dirty="0" smtClean="0">
                <a:solidFill>
                  <a:srgbClr val="FFC000"/>
                </a:solidFill>
              </a:rPr>
              <a:t>”</a:t>
            </a:r>
            <a:endParaRPr lang="sv-SE" sz="20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http://blog.cleveland.com/architecture/2008/01/large_uhmain.jpg"/>
          <p:cNvPicPr>
            <a:picLocks noChangeAspect="1" noChangeArrowheads="1"/>
          </p:cNvPicPr>
          <p:nvPr/>
        </p:nvPicPr>
        <p:blipFill>
          <a:blip r:embed="rId2" cstate="print"/>
          <a:srcRect b="12445"/>
          <a:stretch>
            <a:fillRect/>
          </a:stretch>
        </p:blipFill>
        <p:spPr bwMode="auto">
          <a:xfrm>
            <a:off x="500034" y="1714487"/>
            <a:ext cx="7500990" cy="4929223"/>
          </a:xfrm>
          <a:prstGeom prst="rect">
            <a:avLst/>
          </a:prstGeom>
          <a:noFill/>
        </p:spPr>
      </p:pic>
      <p:sp>
        <p:nvSpPr>
          <p:cNvPr id="26" name="Rektangel 25"/>
          <p:cNvSpPr/>
          <p:nvPr/>
        </p:nvSpPr>
        <p:spPr>
          <a:xfrm>
            <a:off x="0" y="1500174"/>
            <a:ext cx="9144000" cy="5357826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2" name="Grupp 22"/>
          <p:cNvGrpSpPr/>
          <p:nvPr/>
        </p:nvGrpSpPr>
        <p:grpSpPr>
          <a:xfrm rot="1440000">
            <a:off x="-918359" y="0"/>
            <a:ext cx="1596408" cy="1571636"/>
            <a:chOff x="1785918" y="857232"/>
            <a:chExt cx="5297173" cy="5214974"/>
          </a:xfrm>
        </p:grpSpPr>
        <p:sp>
          <p:nvSpPr>
            <p:cNvPr id="5" name="Ellips 4"/>
            <p:cNvSpPr/>
            <p:nvPr/>
          </p:nvSpPr>
          <p:spPr>
            <a:xfrm>
              <a:off x="3796944" y="2786058"/>
              <a:ext cx="1357322" cy="1357322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700"/>
            </a:p>
          </p:txBody>
        </p:sp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76522" y="3000372"/>
              <a:ext cx="866028" cy="898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Ellips 6"/>
            <p:cNvSpPr/>
            <p:nvPr/>
          </p:nvSpPr>
          <p:spPr>
            <a:xfrm rot="18000000">
              <a:off x="2719993" y="1463515"/>
              <a:ext cx="785818" cy="178595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700"/>
            </a:p>
          </p:txBody>
        </p:sp>
        <p:sp>
          <p:nvSpPr>
            <p:cNvPr id="8" name="Ellips 7"/>
            <p:cNvSpPr/>
            <p:nvPr/>
          </p:nvSpPr>
          <p:spPr>
            <a:xfrm>
              <a:off x="4082696" y="857232"/>
              <a:ext cx="785818" cy="178595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700"/>
            </a:p>
          </p:txBody>
        </p:sp>
        <p:sp>
          <p:nvSpPr>
            <p:cNvPr id="9" name="Ellips 8"/>
            <p:cNvSpPr/>
            <p:nvPr/>
          </p:nvSpPr>
          <p:spPr>
            <a:xfrm rot="3600000">
              <a:off x="5516837" y="1463516"/>
              <a:ext cx="785818" cy="178595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700"/>
            </a:p>
          </p:txBody>
        </p:sp>
        <p:sp>
          <p:nvSpPr>
            <p:cNvPr id="10" name="Ellips 9"/>
            <p:cNvSpPr/>
            <p:nvPr/>
          </p:nvSpPr>
          <p:spPr>
            <a:xfrm rot="5400000">
              <a:off x="5797207" y="2571744"/>
              <a:ext cx="785818" cy="178595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700" dirty="0"/>
            </a:p>
          </p:txBody>
        </p:sp>
        <p:sp>
          <p:nvSpPr>
            <p:cNvPr id="11" name="Ellips 10"/>
            <p:cNvSpPr/>
            <p:nvPr/>
          </p:nvSpPr>
          <p:spPr>
            <a:xfrm rot="5400000">
              <a:off x="2285984" y="2571744"/>
              <a:ext cx="785818" cy="178595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700"/>
            </a:p>
          </p:txBody>
        </p:sp>
        <p:sp>
          <p:nvSpPr>
            <p:cNvPr id="12" name="Ellips 11"/>
            <p:cNvSpPr/>
            <p:nvPr/>
          </p:nvSpPr>
          <p:spPr>
            <a:xfrm rot="18000000">
              <a:off x="5516837" y="3678094"/>
              <a:ext cx="785818" cy="178595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700"/>
            </a:p>
          </p:txBody>
        </p:sp>
        <p:sp>
          <p:nvSpPr>
            <p:cNvPr id="13" name="Ellips 12"/>
            <p:cNvSpPr/>
            <p:nvPr/>
          </p:nvSpPr>
          <p:spPr>
            <a:xfrm>
              <a:off x="4082696" y="4286256"/>
              <a:ext cx="785818" cy="178595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700"/>
            </a:p>
          </p:txBody>
        </p:sp>
        <p:sp>
          <p:nvSpPr>
            <p:cNvPr id="14" name="Ellips 13"/>
            <p:cNvSpPr/>
            <p:nvPr/>
          </p:nvSpPr>
          <p:spPr>
            <a:xfrm rot="3600000">
              <a:off x="2648555" y="3749532"/>
              <a:ext cx="785818" cy="178595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700"/>
            </a:p>
          </p:txBody>
        </p:sp>
        <p:sp>
          <p:nvSpPr>
            <p:cNvPr id="15" name="Ellips 14"/>
            <p:cNvSpPr/>
            <p:nvPr/>
          </p:nvSpPr>
          <p:spPr>
            <a:xfrm>
              <a:off x="3796943" y="2786058"/>
              <a:ext cx="1357322" cy="1357322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700"/>
            </a:p>
          </p:txBody>
        </p:sp>
        <p:sp>
          <p:nvSpPr>
            <p:cNvPr id="16" name="textruta 15"/>
            <p:cNvSpPr txBox="1"/>
            <p:nvPr/>
          </p:nvSpPr>
          <p:spPr>
            <a:xfrm>
              <a:off x="5646551" y="3325655"/>
              <a:ext cx="511679" cy="1538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400" b="1" dirty="0" smtClean="0">
                  <a:solidFill>
                    <a:schemeClr val="bg1"/>
                  </a:solidFill>
                </a:rPr>
                <a:t>Best Process</a:t>
              </a:r>
            </a:p>
          </p:txBody>
        </p:sp>
        <p:sp>
          <p:nvSpPr>
            <p:cNvPr id="17" name="textruta 16"/>
            <p:cNvSpPr txBox="1"/>
            <p:nvPr/>
          </p:nvSpPr>
          <p:spPr>
            <a:xfrm>
              <a:off x="1939556" y="3286124"/>
              <a:ext cx="498855" cy="1538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400" b="1" dirty="0" smtClean="0">
                  <a:solidFill>
                    <a:schemeClr val="bg1"/>
                  </a:solidFill>
                </a:rPr>
                <a:t>Patient  Data</a:t>
              </a:r>
              <a:endParaRPr lang="sv-SE" sz="400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textruta 17"/>
            <p:cNvSpPr txBox="1"/>
            <p:nvPr/>
          </p:nvSpPr>
          <p:spPr>
            <a:xfrm rot="1800000">
              <a:off x="2845837" y="2215620"/>
              <a:ext cx="48923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400" b="1" dirty="0" err="1" smtClean="0">
                  <a:solidFill>
                    <a:schemeClr val="bg1"/>
                  </a:solidFill>
                </a:rPr>
                <a:t>Architecture</a:t>
              </a:r>
              <a:endParaRPr lang="sv-SE" sz="400" b="1" dirty="0" smtClean="0">
                <a:solidFill>
                  <a:schemeClr val="bg1"/>
                </a:solidFill>
              </a:endParaRPr>
            </a:p>
            <a:p>
              <a:r>
                <a:rPr lang="sv-SE" sz="400" b="1" dirty="0" err="1" smtClean="0">
                  <a:solidFill>
                    <a:schemeClr val="bg1"/>
                  </a:solidFill>
                </a:rPr>
                <a:t>Lay-Out</a:t>
              </a:r>
              <a:endParaRPr lang="sv-SE" sz="4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textruta 18"/>
            <p:cNvSpPr txBox="1"/>
            <p:nvPr/>
          </p:nvSpPr>
          <p:spPr>
            <a:xfrm rot="19800000">
              <a:off x="5515429" y="2328254"/>
              <a:ext cx="511679" cy="1538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400" b="1" dirty="0" smtClean="0">
                  <a:solidFill>
                    <a:schemeClr val="bg1"/>
                  </a:solidFill>
                </a:rPr>
                <a:t>Best </a:t>
              </a:r>
              <a:r>
                <a:rPr lang="sv-SE" sz="400" b="1" dirty="0" err="1" smtClean="0">
                  <a:solidFill>
                    <a:schemeClr val="bg1"/>
                  </a:solidFill>
                </a:rPr>
                <a:t>Practice</a:t>
              </a:r>
              <a:endParaRPr lang="sv-SE" sz="4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20" name="textruta 19"/>
            <p:cNvSpPr txBox="1"/>
            <p:nvPr/>
          </p:nvSpPr>
          <p:spPr>
            <a:xfrm rot="1800000">
              <a:off x="5579105" y="4440077"/>
              <a:ext cx="655949" cy="1538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400" b="1" dirty="0" err="1" smtClean="0">
                  <a:solidFill>
                    <a:schemeClr val="bg1"/>
                  </a:solidFill>
                </a:rPr>
                <a:t>Financially</a:t>
              </a:r>
              <a:r>
                <a:rPr lang="sv-SE" sz="400" b="1" dirty="0" smtClean="0">
                  <a:solidFill>
                    <a:schemeClr val="bg1"/>
                  </a:solidFill>
                </a:rPr>
                <a:t> </a:t>
              </a:r>
              <a:r>
                <a:rPr lang="sv-SE" sz="400" b="1" dirty="0" err="1" smtClean="0">
                  <a:solidFill>
                    <a:schemeClr val="bg1"/>
                  </a:solidFill>
                </a:rPr>
                <a:t>Healthy</a:t>
              </a:r>
              <a:endParaRPr lang="sv-SE" sz="4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21" name="textruta 20"/>
            <p:cNvSpPr txBox="1"/>
            <p:nvPr/>
          </p:nvSpPr>
          <p:spPr>
            <a:xfrm rot="19800000">
              <a:off x="2896956" y="4550046"/>
              <a:ext cx="272832" cy="1538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400" b="1" dirty="0" smtClean="0">
                  <a:solidFill>
                    <a:schemeClr val="bg1"/>
                  </a:solidFill>
                </a:rPr>
                <a:t>HAI</a:t>
              </a:r>
            </a:p>
          </p:txBody>
        </p:sp>
        <p:sp>
          <p:nvSpPr>
            <p:cNvPr id="22" name="textruta 21"/>
            <p:cNvSpPr txBox="1"/>
            <p:nvPr/>
          </p:nvSpPr>
          <p:spPr>
            <a:xfrm rot="16200000">
              <a:off x="4303846" y="1561759"/>
              <a:ext cx="375424" cy="1538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400" b="1" dirty="0" smtClean="0">
                  <a:solidFill>
                    <a:schemeClr val="bg1"/>
                  </a:solidFill>
                </a:rPr>
                <a:t>KAIZEN</a:t>
              </a:r>
              <a:endParaRPr lang="sv-SE" sz="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4" name="Rubrik 9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sv-SE" sz="32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Architecture</a:t>
            </a:r>
            <a:endParaRPr lang="sv-SE" sz="3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Platshållare för innehåll 2"/>
          <p:cNvSpPr>
            <a:spLocks noGrp="1"/>
          </p:cNvSpPr>
          <p:nvPr>
            <p:ph idx="1"/>
          </p:nvPr>
        </p:nvSpPr>
        <p:spPr>
          <a:xfrm>
            <a:off x="457200" y="1903433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sv-SE" dirty="0" smtClean="0">
                <a:solidFill>
                  <a:schemeClr val="bg1"/>
                </a:solidFill>
              </a:rPr>
              <a:t>Design for:</a:t>
            </a:r>
          </a:p>
          <a:p>
            <a:pPr lvl="2">
              <a:buFont typeface="Wingdings" pitchFamily="2" charset="2"/>
              <a:buChar char="§"/>
            </a:pPr>
            <a:r>
              <a:rPr lang="sv-SE" dirty="0" err="1" smtClean="0">
                <a:solidFill>
                  <a:schemeClr val="bg1"/>
                </a:solidFill>
              </a:rPr>
              <a:t>Multicompetent</a:t>
            </a:r>
            <a:r>
              <a:rPr lang="sv-SE" dirty="0" smtClean="0">
                <a:solidFill>
                  <a:schemeClr val="bg1"/>
                </a:solidFill>
              </a:rPr>
              <a:t> Teams </a:t>
            </a:r>
            <a:r>
              <a:rPr lang="sv-SE" dirty="0" err="1" smtClean="0">
                <a:solidFill>
                  <a:schemeClr val="bg1"/>
                </a:solidFill>
              </a:rPr>
              <a:t>Treating</a:t>
            </a:r>
            <a:r>
              <a:rPr lang="sv-SE" dirty="0" smtClean="0">
                <a:solidFill>
                  <a:schemeClr val="bg1"/>
                </a:solidFill>
              </a:rPr>
              <a:t> patients</a:t>
            </a:r>
          </a:p>
          <a:p>
            <a:pPr lvl="3">
              <a:buFont typeface="Wingdings" pitchFamily="2" charset="2"/>
              <a:buChar char="§"/>
            </a:pPr>
            <a:r>
              <a:rPr lang="sv-SE" dirty="0" smtClean="0">
                <a:solidFill>
                  <a:schemeClr val="bg1"/>
                </a:solidFill>
              </a:rPr>
              <a:t>Patient </a:t>
            </a:r>
            <a:r>
              <a:rPr lang="sv-SE" dirty="0" err="1" smtClean="0">
                <a:solidFill>
                  <a:schemeClr val="bg1"/>
                </a:solidFill>
              </a:rPr>
              <a:t>Centered</a:t>
            </a:r>
            <a:r>
              <a:rPr lang="sv-SE" dirty="0" smtClean="0">
                <a:solidFill>
                  <a:schemeClr val="bg1"/>
                </a:solidFill>
              </a:rPr>
              <a:t> </a:t>
            </a:r>
          </a:p>
          <a:p>
            <a:pPr lvl="3">
              <a:buFont typeface="Wingdings" pitchFamily="2" charset="2"/>
              <a:buChar char="§"/>
            </a:pPr>
            <a:r>
              <a:rPr lang="sv-SE" dirty="0" err="1" smtClean="0">
                <a:solidFill>
                  <a:schemeClr val="bg1"/>
                </a:solidFill>
              </a:rPr>
              <a:t>Colocation</a:t>
            </a:r>
            <a:endParaRPr lang="sv-SE" dirty="0" smtClean="0">
              <a:solidFill>
                <a:schemeClr val="bg1"/>
              </a:solidFill>
            </a:endParaRPr>
          </a:p>
          <a:p>
            <a:pPr lvl="3">
              <a:buFont typeface="Wingdings" pitchFamily="2" charset="2"/>
              <a:buChar char="§"/>
            </a:pPr>
            <a:r>
              <a:rPr lang="sv-SE" dirty="0" smtClean="0">
                <a:solidFill>
                  <a:schemeClr val="bg1"/>
                </a:solidFill>
              </a:rPr>
              <a:t>Equipment </a:t>
            </a:r>
            <a:r>
              <a:rPr lang="sv-SE" dirty="0" err="1" smtClean="0">
                <a:solidFill>
                  <a:schemeClr val="bg1"/>
                </a:solidFill>
              </a:rPr>
              <a:t>easily</a:t>
            </a:r>
            <a:r>
              <a:rPr lang="sv-SE" dirty="0" smtClean="0">
                <a:solidFill>
                  <a:schemeClr val="bg1"/>
                </a:solidFill>
              </a:rPr>
              <a:t> </a:t>
            </a:r>
            <a:r>
              <a:rPr lang="sv-SE" dirty="0" err="1" smtClean="0">
                <a:solidFill>
                  <a:schemeClr val="bg1"/>
                </a:solidFill>
              </a:rPr>
              <a:t>available</a:t>
            </a:r>
            <a:endParaRPr lang="sv-SE" dirty="0" smtClean="0">
              <a:solidFill>
                <a:schemeClr val="bg1"/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sv-SE" dirty="0" smtClean="0">
                <a:solidFill>
                  <a:schemeClr val="bg1"/>
                </a:solidFill>
              </a:rPr>
              <a:t>Design to </a:t>
            </a:r>
            <a:r>
              <a:rPr lang="sv-SE" dirty="0" err="1" smtClean="0">
                <a:solidFill>
                  <a:schemeClr val="bg1"/>
                </a:solidFill>
              </a:rPr>
              <a:t>minimize</a:t>
            </a:r>
            <a:r>
              <a:rPr lang="sv-SE" dirty="0" smtClean="0">
                <a:solidFill>
                  <a:schemeClr val="bg1"/>
                </a:solidFill>
              </a:rPr>
              <a:t> </a:t>
            </a:r>
            <a:r>
              <a:rPr lang="sv-SE" dirty="0" err="1" smtClean="0">
                <a:solidFill>
                  <a:schemeClr val="bg1"/>
                </a:solidFill>
              </a:rPr>
              <a:t>Infections</a:t>
            </a:r>
            <a:endParaRPr lang="sv-SE" dirty="0" smtClean="0">
              <a:solidFill>
                <a:schemeClr val="bg1"/>
              </a:solidFill>
            </a:endParaRPr>
          </a:p>
          <a:p>
            <a:pPr lvl="3">
              <a:buFont typeface="Wingdings" pitchFamily="2" charset="2"/>
              <a:buChar char="§"/>
            </a:pPr>
            <a:r>
              <a:rPr lang="sv-SE" dirty="0" err="1" smtClean="0">
                <a:solidFill>
                  <a:schemeClr val="bg1"/>
                </a:solidFill>
              </a:rPr>
              <a:t>Single</a:t>
            </a:r>
            <a:r>
              <a:rPr lang="sv-SE" dirty="0" smtClean="0">
                <a:solidFill>
                  <a:schemeClr val="bg1"/>
                </a:solidFill>
              </a:rPr>
              <a:t> </a:t>
            </a:r>
            <a:r>
              <a:rPr lang="sv-SE" dirty="0" err="1" smtClean="0">
                <a:solidFill>
                  <a:schemeClr val="bg1"/>
                </a:solidFill>
              </a:rPr>
              <a:t>rooms</a:t>
            </a:r>
            <a:r>
              <a:rPr lang="sv-SE" dirty="0" smtClean="0">
                <a:solidFill>
                  <a:schemeClr val="bg1"/>
                </a:solidFill>
              </a:rPr>
              <a:t> </a:t>
            </a:r>
          </a:p>
          <a:p>
            <a:pPr lvl="3">
              <a:buFont typeface="Wingdings" pitchFamily="2" charset="2"/>
              <a:buChar char="§"/>
            </a:pPr>
            <a:r>
              <a:rPr lang="sv-SE" dirty="0" err="1" smtClean="0">
                <a:solidFill>
                  <a:schemeClr val="bg1"/>
                </a:solidFill>
              </a:rPr>
              <a:t>Colocation</a:t>
            </a:r>
            <a:r>
              <a:rPr lang="sv-SE" dirty="0" smtClean="0">
                <a:solidFill>
                  <a:schemeClr val="bg1"/>
                </a:solidFill>
              </a:rPr>
              <a:t> of </a:t>
            </a:r>
            <a:r>
              <a:rPr lang="sv-SE" dirty="0" err="1" smtClean="0">
                <a:solidFill>
                  <a:schemeClr val="bg1"/>
                </a:solidFill>
              </a:rPr>
              <a:t>competencies</a:t>
            </a:r>
            <a:r>
              <a:rPr lang="sv-SE" dirty="0" smtClean="0">
                <a:solidFill>
                  <a:schemeClr val="bg1"/>
                </a:solidFill>
              </a:rPr>
              <a:t> and </a:t>
            </a:r>
            <a:r>
              <a:rPr lang="sv-SE" dirty="0" err="1" smtClean="0">
                <a:solidFill>
                  <a:schemeClr val="bg1"/>
                </a:solidFill>
              </a:rPr>
              <a:t>equipment</a:t>
            </a:r>
            <a:endParaRPr lang="sv-SE" dirty="0" smtClean="0">
              <a:solidFill>
                <a:schemeClr val="bg1"/>
              </a:solidFill>
            </a:endParaRPr>
          </a:p>
          <a:p>
            <a:pPr lvl="3">
              <a:buNone/>
            </a:pPr>
            <a:endParaRPr lang="sv-SE" dirty="0" smtClean="0">
              <a:solidFill>
                <a:schemeClr val="bg1"/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sv-SE" dirty="0" smtClean="0">
                <a:solidFill>
                  <a:schemeClr val="bg1"/>
                </a:solidFill>
              </a:rPr>
              <a:t>Separate High </a:t>
            </a:r>
            <a:r>
              <a:rPr lang="sv-SE" dirty="0" err="1" smtClean="0">
                <a:solidFill>
                  <a:schemeClr val="bg1"/>
                </a:solidFill>
              </a:rPr>
              <a:t>variability</a:t>
            </a:r>
            <a:r>
              <a:rPr lang="sv-SE" dirty="0" smtClean="0">
                <a:solidFill>
                  <a:schemeClr val="bg1"/>
                </a:solidFill>
              </a:rPr>
              <a:t> from </a:t>
            </a:r>
            <a:r>
              <a:rPr lang="sv-SE" dirty="0" err="1" smtClean="0">
                <a:solidFill>
                  <a:schemeClr val="bg1"/>
                </a:solidFill>
              </a:rPr>
              <a:t>low</a:t>
            </a:r>
            <a:r>
              <a:rPr lang="sv-SE" dirty="0" smtClean="0">
                <a:solidFill>
                  <a:schemeClr val="bg1"/>
                </a:solidFill>
              </a:rPr>
              <a:t> </a:t>
            </a:r>
            <a:r>
              <a:rPr lang="sv-SE" dirty="0" err="1" smtClean="0">
                <a:solidFill>
                  <a:schemeClr val="bg1"/>
                </a:solidFill>
              </a:rPr>
              <a:t>variability</a:t>
            </a:r>
            <a:r>
              <a:rPr lang="sv-SE" dirty="0" smtClean="0">
                <a:solidFill>
                  <a:schemeClr val="bg1"/>
                </a:solidFill>
              </a:rPr>
              <a:t> </a:t>
            </a:r>
            <a:r>
              <a:rPr lang="sv-SE" dirty="0" err="1" smtClean="0">
                <a:solidFill>
                  <a:schemeClr val="bg1"/>
                </a:solidFill>
              </a:rPr>
              <a:t>care</a:t>
            </a:r>
            <a:endParaRPr lang="sv-SE" dirty="0" smtClean="0">
              <a:solidFill>
                <a:schemeClr val="bg1"/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sv-SE" dirty="0" smtClean="0">
                <a:solidFill>
                  <a:schemeClr val="bg1"/>
                </a:solidFill>
              </a:rPr>
              <a:t>High </a:t>
            </a:r>
            <a:r>
              <a:rPr lang="sv-SE" dirty="0" err="1" smtClean="0">
                <a:solidFill>
                  <a:schemeClr val="bg1"/>
                </a:solidFill>
              </a:rPr>
              <a:t>Flexibility</a:t>
            </a:r>
            <a:r>
              <a:rPr lang="sv-SE" dirty="0" smtClean="0">
                <a:solidFill>
                  <a:schemeClr val="bg1"/>
                </a:solidFill>
              </a:rPr>
              <a:t> to </a:t>
            </a:r>
            <a:r>
              <a:rPr lang="sv-SE" dirty="0" err="1" smtClean="0">
                <a:solidFill>
                  <a:schemeClr val="bg1"/>
                </a:solidFill>
              </a:rPr>
              <a:t>meet</a:t>
            </a:r>
            <a:r>
              <a:rPr lang="sv-SE" dirty="0" smtClean="0">
                <a:solidFill>
                  <a:schemeClr val="bg1"/>
                </a:solidFill>
              </a:rPr>
              <a:t> </a:t>
            </a:r>
            <a:r>
              <a:rPr lang="sv-SE" dirty="0" err="1" smtClean="0">
                <a:solidFill>
                  <a:schemeClr val="bg1"/>
                </a:solidFill>
              </a:rPr>
              <a:t>development</a:t>
            </a:r>
            <a:r>
              <a:rPr lang="sv-SE" dirty="0" smtClean="0">
                <a:solidFill>
                  <a:schemeClr val="bg1"/>
                </a:solidFill>
              </a:rPr>
              <a:t> of </a:t>
            </a:r>
          </a:p>
          <a:p>
            <a:pPr lvl="3">
              <a:buFont typeface="Wingdings" pitchFamily="2" charset="2"/>
              <a:buChar char="§"/>
            </a:pPr>
            <a:r>
              <a:rPr lang="sv-SE" dirty="0" smtClean="0">
                <a:solidFill>
                  <a:schemeClr val="bg1"/>
                </a:solidFill>
              </a:rPr>
              <a:t>New and </a:t>
            </a:r>
            <a:r>
              <a:rPr lang="sv-SE" dirty="0" err="1" smtClean="0">
                <a:solidFill>
                  <a:schemeClr val="bg1"/>
                </a:solidFill>
              </a:rPr>
              <a:t>improved</a:t>
            </a:r>
            <a:r>
              <a:rPr lang="sv-SE" dirty="0" smtClean="0">
                <a:solidFill>
                  <a:schemeClr val="bg1"/>
                </a:solidFill>
              </a:rPr>
              <a:t> Med Tech </a:t>
            </a:r>
            <a:r>
              <a:rPr lang="sv-SE" dirty="0" err="1" smtClean="0">
                <a:solidFill>
                  <a:schemeClr val="bg1"/>
                </a:solidFill>
              </a:rPr>
              <a:t>Devices</a:t>
            </a:r>
            <a:endParaRPr lang="sv-SE" dirty="0" smtClean="0">
              <a:solidFill>
                <a:schemeClr val="bg1"/>
              </a:solidFill>
            </a:endParaRPr>
          </a:p>
          <a:p>
            <a:pPr lvl="3">
              <a:buFont typeface="Wingdings" pitchFamily="2" charset="2"/>
              <a:buChar char="§"/>
            </a:pPr>
            <a:r>
              <a:rPr lang="sv-SE" dirty="0" smtClean="0">
                <a:solidFill>
                  <a:schemeClr val="bg1"/>
                </a:solidFill>
              </a:rPr>
              <a:t>New and </a:t>
            </a:r>
            <a:r>
              <a:rPr lang="sv-SE" dirty="0" err="1" smtClean="0">
                <a:solidFill>
                  <a:schemeClr val="bg1"/>
                </a:solidFill>
              </a:rPr>
              <a:t>improved</a:t>
            </a:r>
            <a:r>
              <a:rPr lang="sv-SE" dirty="0" smtClean="0">
                <a:solidFill>
                  <a:schemeClr val="bg1"/>
                </a:solidFill>
              </a:rPr>
              <a:t> Clinical </a:t>
            </a:r>
            <a:r>
              <a:rPr lang="sv-SE" dirty="0" err="1" smtClean="0">
                <a:solidFill>
                  <a:schemeClr val="bg1"/>
                </a:solidFill>
              </a:rPr>
              <a:t>Pathways</a:t>
            </a:r>
            <a:endParaRPr lang="sv-SE" dirty="0" smtClean="0">
              <a:solidFill>
                <a:schemeClr val="bg1"/>
              </a:solidFill>
            </a:endParaRPr>
          </a:p>
          <a:p>
            <a:pPr lvl="4">
              <a:buFont typeface="Wingdings" pitchFamily="2" charset="2"/>
              <a:buChar char="§"/>
            </a:pPr>
            <a:endParaRPr lang="sv-SE" dirty="0" smtClean="0">
              <a:solidFill>
                <a:schemeClr val="bg1"/>
              </a:solidFill>
            </a:endParaRPr>
          </a:p>
          <a:p>
            <a:pPr lvl="3">
              <a:buNone/>
            </a:pPr>
            <a:endParaRPr lang="sv-SE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endParaRPr lang="sv-SE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sv-SE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sv-SE" dirty="0" smtClean="0">
              <a:solidFill>
                <a:schemeClr val="bg1"/>
              </a:solidFill>
            </a:endParaRPr>
          </a:p>
        </p:txBody>
      </p:sp>
      <p:sp>
        <p:nvSpPr>
          <p:cNvPr id="28" name="textruta 27"/>
          <p:cNvSpPr txBox="1"/>
          <p:nvPr/>
        </p:nvSpPr>
        <p:spPr>
          <a:xfrm>
            <a:off x="5358257" y="6407371"/>
            <a:ext cx="2714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i="1" dirty="0" smtClean="0">
                <a:solidFill>
                  <a:schemeClr val="tx2"/>
                </a:solidFill>
              </a:rPr>
              <a:t>New Cleveland Cancer Hospital</a:t>
            </a:r>
            <a:endParaRPr lang="sv-SE" sz="14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4686583" y="1530658"/>
            <a:ext cx="40618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i="1" dirty="0" err="1" smtClean="0"/>
              <a:t>Lean</a:t>
            </a:r>
            <a:r>
              <a:rPr lang="sv-SE" b="1" i="1" dirty="0" smtClean="0"/>
              <a:t> = Systematiserat sunt förnuft</a:t>
            </a:r>
            <a:endParaRPr lang="sv-SE" i="1" dirty="0" smtClean="0"/>
          </a:p>
          <a:p>
            <a:pPr>
              <a:buFont typeface="Arial" pitchFamily="34" charset="0"/>
              <a:buChar char="•"/>
            </a:pPr>
            <a:r>
              <a:rPr lang="sv-SE" i="1" dirty="0" smtClean="0"/>
              <a:t>	Perfektion, ständig förbättring</a:t>
            </a:r>
          </a:p>
          <a:p>
            <a:pPr>
              <a:buFont typeface="Arial" pitchFamily="34" charset="0"/>
              <a:buChar char="•"/>
            </a:pPr>
            <a:r>
              <a:rPr lang="sv-SE" i="1" dirty="0" smtClean="0"/>
              <a:t>	Rätt från mig</a:t>
            </a:r>
          </a:p>
          <a:p>
            <a:pPr>
              <a:buFont typeface="Arial" pitchFamily="34" charset="0"/>
              <a:buChar char="•"/>
            </a:pPr>
            <a:r>
              <a:rPr lang="sv-SE" i="1" dirty="0" smtClean="0"/>
              <a:t>	Fokus på värdeskapande arbete</a:t>
            </a:r>
          </a:p>
          <a:p>
            <a:pPr>
              <a:buFont typeface="Arial" pitchFamily="34" charset="0"/>
              <a:buChar char="•"/>
            </a:pPr>
            <a:r>
              <a:rPr lang="sv-SE" i="1" dirty="0" smtClean="0"/>
              <a:t>	Självkritik, älska problem</a:t>
            </a:r>
          </a:p>
          <a:p>
            <a:pPr>
              <a:buFont typeface="Arial" pitchFamily="34" charset="0"/>
              <a:buChar char="•"/>
            </a:pPr>
            <a:r>
              <a:rPr lang="sv-SE" i="1" dirty="0" smtClean="0"/>
              <a:t>	Konsekvent</a:t>
            </a:r>
            <a:endParaRPr lang="sv-SE" i="1" dirty="0"/>
          </a:p>
        </p:txBody>
      </p:sp>
      <p:pic>
        <p:nvPicPr>
          <p:cNvPr id="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404664"/>
            <a:ext cx="4491989" cy="3384376"/>
          </a:xfrm>
          <a:noFill/>
          <a:ln>
            <a:miter lim="800000"/>
            <a:headEnd/>
            <a:tailEnd/>
          </a:ln>
        </p:spPr>
      </p:pic>
      <p:sp>
        <p:nvSpPr>
          <p:cNvPr id="5" name="textruta 4"/>
          <p:cNvSpPr txBox="1"/>
          <p:nvPr/>
        </p:nvSpPr>
        <p:spPr>
          <a:xfrm>
            <a:off x="395536" y="4725144"/>
            <a:ext cx="845705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OBS! 	</a:t>
            </a:r>
          </a:p>
          <a:p>
            <a:pPr>
              <a:buFont typeface="Arial" pitchFamily="34" charset="0"/>
              <a:buChar char="•"/>
            </a:pPr>
            <a:r>
              <a:rPr lang="sv-SE" dirty="0" smtClean="0"/>
              <a:t>Sjukvård har ett annat och mer komplicerat (multipla konkurrerade logiker) uppdrag än</a:t>
            </a:r>
          </a:p>
          <a:p>
            <a:r>
              <a:rPr lang="sv-SE" dirty="0" smtClean="0"/>
              <a:t> näringslivet, men det finns ändå mycket att lära.  </a:t>
            </a:r>
          </a:p>
          <a:p>
            <a:endParaRPr lang="sv-SE" dirty="0" smtClean="0"/>
          </a:p>
          <a:p>
            <a:pPr>
              <a:buFont typeface="Arial" pitchFamily="34" charset="0"/>
              <a:buChar char="•"/>
            </a:pPr>
            <a:r>
              <a:rPr lang="sv-SE" dirty="0" smtClean="0"/>
              <a:t>Sjukvård är så starkt ideologiskt och emotionellt förankrat i samhället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Platshållare för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50B71D7-E5F9-4CF3-B811-3FBCDDDF92FE}" type="datetime1">
              <a:rPr lang="sv-SE"/>
              <a:pPr/>
              <a:t>2013-11-04</a:t>
            </a:fld>
            <a:endParaRPr lang="sv-SE"/>
          </a:p>
        </p:txBody>
      </p:sp>
      <p:sp>
        <p:nvSpPr>
          <p:cNvPr id="30723" name="Platshållare för bild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430568-C43E-40DA-BB80-ADDB4B00FAE7}" type="slidenum">
              <a:rPr lang="sv-SE"/>
              <a:pPr/>
              <a:t>3</a:t>
            </a:fld>
            <a:endParaRPr lang="sv-SE"/>
          </a:p>
        </p:txBody>
      </p:sp>
      <p:sp>
        <p:nvSpPr>
          <p:cNvPr id="30728" name="Rectangle 9"/>
          <p:cNvSpPr>
            <a:spLocks noChangeArrowheads="1"/>
          </p:cNvSpPr>
          <p:nvPr/>
        </p:nvSpPr>
        <p:spPr bwMode="auto">
          <a:xfrm>
            <a:off x="1979613" y="1052513"/>
            <a:ext cx="2520950" cy="5032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pic>
        <p:nvPicPr>
          <p:cNvPr id="30731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132856"/>
            <a:ext cx="3960440" cy="361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ubrik 10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sv-SE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Utmaningar</a:t>
            </a:r>
            <a:endParaRPr lang="sv-SE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4283968" y="2420888"/>
            <a:ext cx="487107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Behov ökar (+ 150% 2020), ”växande </a:t>
            </a:r>
            <a:r>
              <a:rPr lang="sv-SE" dirty="0" err="1" smtClean="0"/>
              <a:t>välfärdkris</a:t>
            </a:r>
            <a:r>
              <a:rPr lang="sv-SE" dirty="0" smtClean="0"/>
              <a:t>”</a:t>
            </a:r>
          </a:p>
          <a:p>
            <a:r>
              <a:rPr lang="sv-SE" dirty="0" smtClean="0"/>
              <a:t>Inga ökade resurser (8-12% av BNP)</a:t>
            </a:r>
          </a:p>
          <a:p>
            <a:r>
              <a:rPr lang="sv-SE" dirty="0" smtClean="0"/>
              <a:t>40-60% är </a:t>
            </a:r>
            <a:r>
              <a:rPr lang="sv-SE" dirty="0" err="1" smtClean="0"/>
              <a:t>waste</a:t>
            </a:r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Mkt långa väntetider</a:t>
            </a:r>
          </a:p>
          <a:p>
            <a:r>
              <a:rPr lang="sv-SE" dirty="0" smtClean="0"/>
              <a:t>En praktiserande läkare är i patientkontakt ca 16%</a:t>
            </a:r>
          </a:p>
          <a:p>
            <a:endParaRPr lang="sv-SE" dirty="0" smtClean="0"/>
          </a:p>
          <a:p>
            <a:r>
              <a:rPr lang="sv-SE" dirty="0" smtClean="0"/>
              <a:t>36% kvalitetsbristkostnader i Göteborg</a:t>
            </a:r>
          </a:p>
          <a:p>
            <a:r>
              <a:rPr lang="sv-SE" dirty="0" smtClean="0"/>
              <a:t>6-12% får HAI</a:t>
            </a:r>
          </a:p>
          <a:p>
            <a:r>
              <a:rPr lang="sv-SE" dirty="0" smtClean="0"/>
              <a:t>Kraftiga variationer (dödlighet 5,5-13,4%...)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ktangel 44"/>
          <p:cNvSpPr/>
          <p:nvPr/>
        </p:nvSpPr>
        <p:spPr>
          <a:xfrm>
            <a:off x="0" y="1428736"/>
            <a:ext cx="9144000" cy="542926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2" name="Grupp 22"/>
          <p:cNvGrpSpPr/>
          <p:nvPr/>
        </p:nvGrpSpPr>
        <p:grpSpPr>
          <a:xfrm rot="1440000">
            <a:off x="-918359" y="0"/>
            <a:ext cx="1596408" cy="1571636"/>
            <a:chOff x="1785918" y="857232"/>
            <a:chExt cx="5297173" cy="5214974"/>
          </a:xfrm>
        </p:grpSpPr>
        <p:sp>
          <p:nvSpPr>
            <p:cNvPr id="5" name="Ellips 4"/>
            <p:cNvSpPr/>
            <p:nvPr/>
          </p:nvSpPr>
          <p:spPr>
            <a:xfrm>
              <a:off x="3796944" y="2786058"/>
              <a:ext cx="1357322" cy="1357322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700"/>
            </a:p>
          </p:txBody>
        </p:sp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76522" y="3000372"/>
              <a:ext cx="866028" cy="898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Ellips 6"/>
            <p:cNvSpPr/>
            <p:nvPr/>
          </p:nvSpPr>
          <p:spPr>
            <a:xfrm rot="18000000">
              <a:off x="2719993" y="1463515"/>
              <a:ext cx="785818" cy="178595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700"/>
            </a:p>
          </p:txBody>
        </p:sp>
        <p:sp>
          <p:nvSpPr>
            <p:cNvPr id="8" name="Ellips 7"/>
            <p:cNvSpPr/>
            <p:nvPr/>
          </p:nvSpPr>
          <p:spPr>
            <a:xfrm>
              <a:off x="4082696" y="857232"/>
              <a:ext cx="785818" cy="178595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700"/>
            </a:p>
          </p:txBody>
        </p:sp>
        <p:sp>
          <p:nvSpPr>
            <p:cNvPr id="9" name="Ellips 8"/>
            <p:cNvSpPr/>
            <p:nvPr/>
          </p:nvSpPr>
          <p:spPr>
            <a:xfrm rot="3600000">
              <a:off x="5516837" y="1463516"/>
              <a:ext cx="785818" cy="178595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700"/>
            </a:p>
          </p:txBody>
        </p:sp>
        <p:sp>
          <p:nvSpPr>
            <p:cNvPr id="10" name="Ellips 9"/>
            <p:cNvSpPr/>
            <p:nvPr/>
          </p:nvSpPr>
          <p:spPr>
            <a:xfrm rot="5400000">
              <a:off x="5797207" y="2571744"/>
              <a:ext cx="785818" cy="178595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700" dirty="0"/>
            </a:p>
          </p:txBody>
        </p:sp>
        <p:sp>
          <p:nvSpPr>
            <p:cNvPr id="11" name="Ellips 10"/>
            <p:cNvSpPr/>
            <p:nvPr/>
          </p:nvSpPr>
          <p:spPr>
            <a:xfrm rot="5400000">
              <a:off x="2285984" y="2571744"/>
              <a:ext cx="785818" cy="178595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700"/>
            </a:p>
          </p:txBody>
        </p:sp>
        <p:sp>
          <p:nvSpPr>
            <p:cNvPr id="12" name="Ellips 11"/>
            <p:cNvSpPr/>
            <p:nvPr/>
          </p:nvSpPr>
          <p:spPr>
            <a:xfrm rot="18000000">
              <a:off x="5516837" y="3678094"/>
              <a:ext cx="785818" cy="178595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700"/>
            </a:p>
          </p:txBody>
        </p:sp>
        <p:sp>
          <p:nvSpPr>
            <p:cNvPr id="13" name="Ellips 12"/>
            <p:cNvSpPr/>
            <p:nvPr/>
          </p:nvSpPr>
          <p:spPr>
            <a:xfrm>
              <a:off x="4082696" y="4286256"/>
              <a:ext cx="785818" cy="178595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700"/>
            </a:p>
          </p:txBody>
        </p:sp>
        <p:sp>
          <p:nvSpPr>
            <p:cNvPr id="14" name="Ellips 13"/>
            <p:cNvSpPr/>
            <p:nvPr/>
          </p:nvSpPr>
          <p:spPr>
            <a:xfrm rot="3600000">
              <a:off x="2648555" y="3749532"/>
              <a:ext cx="785818" cy="178595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700"/>
            </a:p>
          </p:txBody>
        </p:sp>
        <p:sp>
          <p:nvSpPr>
            <p:cNvPr id="15" name="Ellips 14"/>
            <p:cNvSpPr/>
            <p:nvPr/>
          </p:nvSpPr>
          <p:spPr>
            <a:xfrm>
              <a:off x="3796943" y="2786058"/>
              <a:ext cx="1357322" cy="1357322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700"/>
            </a:p>
          </p:txBody>
        </p:sp>
        <p:sp>
          <p:nvSpPr>
            <p:cNvPr id="16" name="textruta 15"/>
            <p:cNvSpPr txBox="1"/>
            <p:nvPr/>
          </p:nvSpPr>
          <p:spPr>
            <a:xfrm>
              <a:off x="5646551" y="3325655"/>
              <a:ext cx="511679" cy="1538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400" b="1" dirty="0" smtClean="0">
                  <a:solidFill>
                    <a:schemeClr val="bg1"/>
                  </a:solidFill>
                </a:rPr>
                <a:t>Best Process</a:t>
              </a:r>
            </a:p>
          </p:txBody>
        </p:sp>
        <p:sp>
          <p:nvSpPr>
            <p:cNvPr id="17" name="textruta 16"/>
            <p:cNvSpPr txBox="1"/>
            <p:nvPr/>
          </p:nvSpPr>
          <p:spPr>
            <a:xfrm>
              <a:off x="1939556" y="3286124"/>
              <a:ext cx="498855" cy="1538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400" b="1" dirty="0" smtClean="0">
                  <a:solidFill>
                    <a:schemeClr val="bg1"/>
                  </a:solidFill>
                </a:rPr>
                <a:t>Patient  Data</a:t>
              </a:r>
              <a:endParaRPr lang="sv-SE" sz="400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textruta 17"/>
            <p:cNvSpPr txBox="1"/>
            <p:nvPr/>
          </p:nvSpPr>
          <p:spPr>
            <a:xfrm rot="1800000">
              <a:off x="2845837" y="2215620"/>
              <a:ext cx="48923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400" b="1" dirty="0" err="1" smtClean="0">
                  <a:solidFill>
                    <a:schemeClr val="bg1"/>
                  </a:solidFill>
                </a:rPr>
                <a:t>Architecture</a:t>
              </a:r>
              <a:endParaRPr lang="sv-SE" sz="400" b="1" dirty="0" smtClean="0">
                <a:solidFill>
                  <a:schemeClr val="bg1"/>
                </a:solidFill>
              </a:endParaRPr>
            </a:p>
            <a:p>
              <a:r>
                <a:rPr lang="sv-SE" sz="400" b="1" dirty="0" err="1" smtClean="0">
                  <a:solidFill>
                    <a:schemeClr val="bg1"/>
                  </a:solidFill>
                </a:rPr>
                <a:t>Lay-Out</a:t>
              </a:r>
              <a:endParaRPr lang="sv-SE" sz="4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textruta 18"/>
            <p:cNvSpPr txBox="1"/>
            <p:nvPr/>
          </p:nvSpPr>
          <p:spPr>
            <a:xfrm rot="19800000">
              <a:off x="5515429" y="2328254"/>
              <a:ext cx="511679" cy="1538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400" b="1" dirty="0" smtClean="0">
                  <a:solidFill>
                    <a:schemeClr val="bg1"/>
                  </a:solidFill>
                </a:rPr>
                <a:t>Best </a:t>
              </a:r>
              <a:r>
                <a:rPr lang="sv-SE" sz="400" b="1" dirty="0" err="1" smtClean="0">
                  <a:solidFill>
                    <a:schemeClr val="bg1"/>
                  </a:solidFill>
                </a:rPr>
                <a:t>Practice</a:t>
              </a:r>
              <a:endParaRPr lang="sv-SE" sz="4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20" name="textruta 19"/>
            <p:cNvSpPr txBox="1"/>
            <p:nvPr/>
          </p:nvSpPr>
          <p:spPr>
            <a:xfrm rot="1800000">
              <a:off x="5579105" y="4440077"/>
              <a:ext cx="655949" cy="1538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400" b="1" dirty="0" err="1" smtClean="0">
                  <a:solidFill>
                    <a:schemeClr val="bg1"/>
                  </a:solidFill>
                </a:rPr>
                <a:t>Financially</a:t>
              </a:r>
              <a:r>
                <a:rPr lang="sv-SE" sz="400" b="1" dirty="0" smtClean="0">
                  <a:solidFill>
                    <a:schemeClr val="bg1"/>
                  </a:solidFill>
                </a:rPr>
                <a:t> </a:t>
              </a:r>
              <a:r>
                <a:rPr lang="sv-SE" sz="400" b="1" dirty="0" err="1" smtClean="0">
                  <a:solidFill>
                    <a:schemeClr val="bg1"/>
                  </a:solidFill>
                </a:rPr>
                <a:t>Healthy</a:t>
              </a:r>
              <a:endParaRPr lang="sv-SE" sz="4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21" name="textruta 20"/>
            <p:cNvSpPr txBox="1"/>
            <p:nvPr/>
          </p:nvSpPr>
          <p:spPr>
            <a:xfrm rot="19800000">
              <a:off x="2896956" y="4550046"/>
              <a:ext cx="272832" cy="1538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400" b="1" dirty="0" smtClean="0">
                  <a:solidFill>
                    <a:schemeClr val="bg1"/>
                  </a:solidFill>
                </a:rPr>
                <a:t>HAI</a:t>
              </a:r>
            </a:p>
          </p:txBody>
        </p:sp>
        <p:sp>
          <p:nvSpPr>
            <p:cNvPr id="22" name="textruta 21"/>
            <p:cNvSpPr txBox="1"/>
            <p:nvPr/>
          </p:nvSpPr>
          <p:spPr>
            <a:xfrm rot="16200000">
              <a:off x="4303846" y="1561759"/>
              <a:ext cx="375424" cy="1538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400" b="1" dirty="0" smtClean="0">
                  <a:solidFill>
                    <a:schemeClr val="bg1"/>
                  </a:solidFill>
                </a:rPr>
                <a:t>KAIZEN</a:t>
              </a:r>
              <a:endParaRPr lang="sv-SE" sz="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4" name="Rubrik 9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sv-SE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The 8 Wastes of Healthcare </a:t>
            </a:r>
            <a:endParaRPr lang="sv-SE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8" name="Rektangel 27"/>
          <p:cNvSpPr/>
          <p:nvPr/>
        </p:nvSpPr>
        <p:spPr>
          <a:xfrm>
            <a:off x="285720" y="1643050"/>
            <a:ext cx="4286280" cy="114300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b="1" dirty="0" err="1" smtClean="0">
                <a:latin typeface="Arial" pitchFamily="34" charset="0"/>
                <a:cs typeface="Arial" pitchFamily="34" charset="0"/>
              </a:rPr>
              <a:t>T</a:t>
            </a:r>
            <a:r>
              <a:rPr lang="sv-SE" b="1" dirty="0" err="1" smtClean="0">
                <a:latin typeface="Arial" pitchFamily="34" charset="0"/>
                <a:cs typeface="Arial" pitchFamily="34" charset="0"/>
              </a:rPr>
              <a:t>ransportation</a:t>
            </a:r>
            <a:endParaRPr lang="sv-SE" b="1" dirty="0" smtClean="0">
              <a:latin typeface="Arial" pitchFamily="34" charset="0"/>
              <a:cs typeface="Arial" pitchFamily="34" charset="0"/>
            </a:endParaRPr>
          </a:p>
          <a:p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Inappropriate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transportation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of patients or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equipment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, (multiple patient visits,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moving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the patient /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equipment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unnecessarily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sv-SE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ktangel 37"/>
          <p:cNvSpPr/>
          <p:nvPr/>
        </p:nvSpPr>
        <p:spPr>
          <a:xfrm>
            <a:off x="4714844" y="1643050"/>
            <a:ext cx="4286280" cy="114300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b="1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sv-SE" b="1" dirty="0" err="1" smtClean="0">
                <a:latin typeface="Arial" pitchFamily="34" charset="0"/>
                <a:cs typeface="Arial" pitchFamily="34" charset="0"/>
              </a:rPr>
              <a:t>nder-utilisation</a:t>
            </a:r>
            <a:r>
              <a:rPr lang="sv-SE" b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sv-SE" b="1" dirty="0" err="1" smtClean="0">
                <a:latin typeface="Arial" pitchFamily="34" charset="0"/>
                <a:cs typeface="Arial" pitchFamily="34" charset="0"/>
              </a:rPr>
              <a:t>people</a:t>
            </a:r>
            <a:endParaRPr lang="sv-SE" b="1" dirty="0" smtClean="0">
              <a:latin typeface="Arial" pitchFamily="34" charset="0"/>
              <a:cs typeface="Arial" pitchFamily="34" charset="0"/>
            </a:endParaRPr>
          </a:p>
          <a:p>
            <a:r>
              <a:rPr lang="sv-SE" sz="1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waste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of not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tapping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into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the potential of your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. (Lack of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training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/ support,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Up-skilling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do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new tasks)</a:t>
            </a:r>
          </a:p>
          <a:p>
            <a:r>
              <a:rPr lang="sv-SE" sz="1400" dirty="0" smtClean="0">
                <a:latin typeface="Arial" pitchFamily="34" charset="0"/>
                <a:cs typeface="Arial" pitchFamily="34" charset="0"/>
              </a:rPr>
              <a:t> </a:t>
            </a:r>
            <a:endParaRPr lang="sv-SE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ktangel 38"/>
          <p:cNvSpPr/>
          <p:nvPr/>
        </p:nvSpPr>
        <p:spPr>
          <a:xfrm>
            <a:off x="285720" y="2928934"/>
            <a:ext cx="4286280" cy="114300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b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sv-SE" b="1" dirty="0" smtClean="0">
                <a:latin typeface="Arial" pitchFamily="34" charset="0"/>
                <a:cs typeface="Arial" pitchFamily="34" charset="0"/>
              </a:rPr>
              <a:t>otion of </a:t>
            </a:r>
            <a:r>
              <a:rPr lang="sv-SE" b="1" dirty="0" err="1" smtClean="0">
                <a:latin typeface="Arial" pitchFamily="34" charset="0"/>
                <a:cs typeface="Arial" pitchFamily="34" charset="0"/>
              </a:rPr>
              <a:t>people</a:t>
            </a:r>
            <a:endParaRPr lang="sv-SE" b="1" dirty="0" smtClean="0">
              <a:latin typeface="Arial" pitchFamily="34" charset="0"/>
              <a:cs typeface="Arial" pitchFamily="34" charset="0"/>
            </a:endParaRPr>
          </a:p>
          <a:p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Unnecessary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movement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staff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looking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for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equipment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records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sv-SE" sz="1600" dirty="0" smtClean="0">
              <a:latin typeface="Arial" pitchFamily="34" charset="0"/>
              <a:cs typeface="Arial" pitchFamily="34" charset="0"/>
            </a:endParaRPr>
          </a:p>
          <a:p>
            <a:endParaRPr lang="sv-SE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ktangel 39"/>
          <p:cNvSpPr/>
          <p:nvPr/>
        </p:nvSpPr>
        <p:spPr>
          <a:xfrm>
            <a:off x="4714876" y="2928934"/>
            <a:ext cx="4286280" cy="114300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b="1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sv-SE" b="1" dirty="0" err="1" smtClean="0">
                <a:latin typeface="Arial" pitchFamily="34" charset="0"/>
                <a:cs typeface="Arial" pitchFamily="34" charset="0"/>
              </a:rPr>
              <a:t>isapplication</a:t>
            </a:r>
            <a:r>
              <a:rPr lang="sv-SE" b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sv-SE" b="1" dirty="0" err="1" smtClean="0">
                <a:latin typeface="Arial" pitchFamily="34" charset="0"/>
                <a:cs typeface="Arial" pitchFamily="34" charset="0"/>
              </a:rPr>
              <a:t>resources</a:t>
            </a:r>
            <a:endParaRPr lang="sv-SE" b="1" dirty="0" smtClean="0">
              <a:latin typeface="Arial" pitchFamily="34" charset="0"/>
              <a:cs typeface="Arial" pitchFamily="34" charset="0"/>
            </a:endParaRPr>
          </a:p>
          <a:p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Unnecessary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use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diagnostics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clinic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time, or bed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days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. (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eg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overnight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stay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for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day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surgery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procedure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automatic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review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after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consultation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or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procedure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sv-S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ktangel 40"/>
          <p:cNvSpPr/>
          <p:nvPr/>
        </p:nvSpPr>
        <p:spPr>
          <a:xfrm>
            <a:off x="285720" y="4214818"/>
            <a:ext cx="4286280" cy="114300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b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sv-SE" b="1" dirty="0" err="1" smtClean="0">
                <a:latin typeface="Arial" pitchFamily="34" charset="0"/>
                <a:cs typeface="Arial" pitchFamily="34" charset="0"/>
              </a:rPr>
              <a:t>rregular</a:t>
            </a:r>
            <a:r>
              <a:rPr lang="sv-SE" b="1" dirty="0" smtClean="0">
                <a:latin typeface="Arial" pitchFamily="34" charset="0"/>
                <a:cs typeface="Arial" pitchFamily="34" charset="0"/>
              </a:rPr>
              <a:t> process</a:t>
            </a:r>
          </a:p>
          <a:p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Misalignment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of steps in the patient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pathway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.(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e.g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. Multiple visits for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diagnostics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or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clinics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sv-SE" sz="1600" dirty="0" smtClean="0">
              <a:latin typeface="Arial" pitchFamily="34" charset="0"/>
              <a:cs typeface="Arial" pitchFamily="34" charset="0"/>
            </a:endParaRPr>
          </a:p>
          <a:p>
            <a:endParaRPr lang="sv-SE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ktangel 41"/>
          <p:cNvSpPr/>
          <p:nvPr/>
        </p:nvSpPr>
        <p:spPr>
          <a:xfrm>
            <a:off x="285720" y="5500702"/>
            <a:ext cx="4286280" cy="114300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b="1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sv-SE" b="1" dirty="0" err="1" smtClean="0">
                <a:latin typeface="Arial" pitchFamily="34" charset="0"/>
                <a:cs typeface="Arial" pitchFamily="34" charset="0"/>
              </a:rPr>
              <a:t>rrors</a:t>
            </a:r>
            <a:endParaRPr lang="sv-SE" b="1" dirty="0" smtClean="0">
              <a:latin typeface="Arial" pitchFamily="34" charset="0"/>
              <a:cs typeface="Arial" pitchFamily="34" charset="0"/>
            </a:endParaRPr>
          </a:p>
          <a:p>
            <a:r>
              <a:rPr lang="sv-SE" sz="1400" dirty="0" smtClean="0">
                <a:latin typeface="Arial" pitchFamily="34" charset="0"/>
                <a:cs typeface="Arial" pitchFamily="34" charset="0"/>
              </a:rPr>
              <a:t>Clinical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errors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clerical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errors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diagnostic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errors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procedural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errors</a:t>
            </a:r>
            <a:r>
              <a:rPr lang="sv-SE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sv-SE" sz="1600" dirty="0" smtClean="0">
              <a:latin typeface="Arial" pitchFamily="34" charset="0"/>
              <a:cs typeface="Arial" pitchFamily="34" charset="0"/>
            </a:endParaRPr>
          </a:p>
          <a:p>
            <a:endParaRPr lang="sv-SE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ktangel 42"/>
          <p:cNvSpPr/>
          <p:nvPr/>
        </p:nvSpPr>
        <p:spPr>
          <a:xfrm>
            <a:off x="4714876" y="4214818"/>
            <a:ext cx="4286280" cy="114300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sv-SE" b="1" dirty="0" smtClean="0">
                <a:latin typeface="Arial" pitchFamily="34" charset="0"/>
                <a:cs typeface="Arial" pitchFamily="34" charset="0"/>
              </a:rPr>
              <a:t>tock</a:t>
            </a:r>
          </a:p>
          <a:p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Uncontrolled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inventory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too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much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too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little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 / in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wrong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place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sv-SE" sz="1600" dirty="0" smtClean="0">
              <a:latin typeface="Arial" pitchFamily="34" charset="0"/>
              <a:cs typeface="Arial" pitchFamily="34" charset="0"/>
            </a:endParaRPr>
          </a:p>
          <a:p>
            <a:endParaRPr lang="sv-SE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ktangel 43"/>
          <p:cNvSpPr/>
          <p:nvPr/>
        </p:nvSpPr>
        <p:spPr>
          <a:xfrm>
            <a:off x="4714876" y="5500702"/>
            <a:ext cx="4286280" cy="114300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b="1" dirty="0" err="1" smtClean="0">
                <a:latin typeface="Arial" pitchFamily="34" charset="0"/>
                <a:cs typeface="Arial" pitchFamily="34" charset="0"/>
              </a:rPr>
              <a:t>W</a:t>
            </a:r>
            <a:r>
              <a:rPr lang="sv-SE" b="1" dirty="0" err="1" smtClean="0">
                <a:latin typeface="Arial" pitchFamily="34" charset="0"/>
                <a:cs typeface="Arial" pitchFamily="34" charset="0"/>
              </a:rPr>
              <a:t>aiting</a:t>
            </a:r>
            <a:endParaRPr lang="sv-SE" b="1" dirty="0" smtClean="0">
              <a:latin typeface="Arial" pitchFamily="34" charset="0"/>
              <a:cs typeface="Arial" pitchFamily="34" charset="0"/>
            </a:endParaRPr>
          </a:p>
          <a:p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Waiting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for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appointments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diagnostic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records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everything</a:t>
            </a:r>
            <a:endParaRPr lang="sv-SE" sz="1400" dirty="0" smtClean="0">
              <a:latin typeface="Arial" pitchFamily="34" charset="0"/>
              <a:cs typeface="Arial" pitchFamily="34" charset="0"/>
            </a:endParaRPr>
          </a:p>
          <a:p>
            <a:endParaRPr lang="sv-SE" sz="1400" dirty="0" smtClean="0">
              <a:latin typeface="Arial" pitchFamily="34" charset="0"/>
              <a:cs typeface="Arial" pitchFamily="34" charset="0"/>
            </a:endParaRPr>
          </a:p>
          <a:p>
            <a:endParaRPr lang="sv-SE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-36512" y="-99392"/>
            <a:ext cx="8229600" cy="1143000"/>
          </a:xfrm>
        </p:spPr>
        <p:txBody>
          <a:bodyPr/>
          <a:lstStyle/>
          <a:p>
            <a:r>
              <a:rPr lang="sv-SE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Varför blev det så här?</a:t>
            </a:r>
            <a:endParaRPr lang="sv-SE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179512" y="1484784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sz="2000" dirty="0" err="1" smtClean="0"/>
              <a:t>-Demografi</a:t>
            </a:r>
            <a:r>
              <a:rPr lang="sv-SE" sz="2000" dirty="0" smtClean="0"/>
              <a:t>, multisjuka&gt;20% 2020)</a:t>
            </a:r>
          </a:p>
          <a:p>
            <a:r>
              <a:rPr lang="sv-SE" sz="2000" dirty="0" err="1" smtClean="0"/>
              <a:t>-Idag</a:t>
            </a:r>
            <a:r>
              <a:rPr lang="sv-SE" sz="2000" dirty="0" smtClean="0"/>
              <a:t> tar 5% hälften av resurserna</a:t>
            </a:r>
          </a:p>
          <a:p>
            <a:endParaRPr lang="sv-SE" sz="2000" dirty="0" smtClean="0"/>
          </a:p>
          <a:p>
            <a:r>
              <a:rPr lang="sv-SE" sz="2000" dirty="0" err="1" smtClean="0"/>
              <a:t>-Medicinska</a:t>
            </a:r>
            <a:r>
              <a:rPr lang="sv-SE" sz="2000" dirty="0" smtClean="0"/>
              <a:t> utvecklingen mycket snabb senaste 30 åren </a:t>
            </a:r>
            <a:r>
              <a:rPr lang="sv-SE" sz="2000" dirty="0" err="1" smtClean="0">
                <a:sym typeface="Wingdings" pitchFamily="2" charset="2"/>
              </a:rPr>
              <a:t></a:t>
            </a:r>
            <a:r>
              <a:rPr lang="sv-SE" sz="2000" dirty="0" err="1" smtClean="0"/>
              <a:t>Specialisering</a:t>
            </a:r>
            <a:r>
              <a:rPr lang="sv-SE" sz="2000" dirty="0" smtClean="0"/>
              <a:t> (&gt;50)</a:t>
            </a:r>
          </a:p>
          <a:p>
            <a:endParaRPr lang="sv-SE" sz="2000" dirty="0" smtClean="0"/>
          </a:p>
          <a:p>
            <a:r>
              <a:rPr lang="sv-SE" sz="2000" dirty="0" err="1" smtClean="0"/>
              <a:t>-Infektioner</a:t>
            </a:r>
            <a:r>
              <a:rPr lang="sv-SE" sz="2000" dirty="0" smtClean="0"/>
              <a:t>!</a:t>
            </a:r>
          </a:p>
          <a:p>
            <a:r>
              <a:rPr lang="sv-SE" sz="2000" dirty="0" smtClean="0"/>
              <a:t>	</a:t>
            </a:r>
            <a:r>
              <a:rPr lang="sv-SE" i="1" dirty="0" smtClean="0"/>
              <a:t>Layout?</a:t>
            </a:r>
            <a:endParaRPr lang="sv-SE" sz="2000" i="1" dirty="0" smtClean="0"/>
          </a:p>
        </p:txBody>
      </p:sp>
      <p:sp>
        <p:nvSpPr>
          <p:cNvPr id="5" name="Höger 4"/>
          <p:cNvSpPr/>
          <p:nvPr/>
        </p:nvSpPr>
        <p:spPr>
          <a:xfrm>
            <a:off x="5436096" y="2256539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Höger 5"/>
          <p:cNvSpPr/>
          <p:nvPr/>
        </p:nvSpPr>
        <p:spPr>
          <a:xfrm>
            <a:off x="5436096" y="2472563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Ned 6"/>
          <p:cNvSpPr/>
          <p:nvPr/>
        </p:nvSpPr>
        <p:spPr>
          <a:xfrm>
            <a:off x="5580112" y="1968507"/>
            <a:ext cx="144016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/>
          <p:cNvSpPr txBox="1"/>
          <p:nvPr/>
        </p:nvSpPr>
        <p:spPr>
          <a:xfrm>
            <a:off x="5148064" y="145515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Autonom</a:t>
            </a:r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5004048" y="1736221"/>
            <a:ext cx="21602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dirty="0" smtClean="0"/>
              <a:t>Sjukdom</a:t>
            </a:r>
          </a:p>
        </p:txBody>
      </p:sp>
      <p:sp>
        <p:nvSpPr>
          <p:cNvPr id="10" name="Höger 9"/>
          <p:cNvSpPr/>
          <p:nvPr/>
        </p:nvSpPr>
        <p:spPr>
          <a:xfrm>
            <a:off x="6660232" y="2184531"/>
            <a:ext cx="288032" cy="72008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Höger 10"/>
          <p:cNvSpPr/>
          <p:nvPr/>
        </p:nvSpPr>
        <p:spPr>
          <a:xfrm>
            <a:off x="7524328" y="2368031"/>
            <a:ext cx="93610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Höger 11"/>
          <p:cNvSpPr/>
          <p:nvPr/>
        </p:nvSpPr>
        <p:spPr>
          <a:xfrm>
            <a:off x="7524328" y="2584055"/>
            <a:ext cx="93610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Ned 12"/>
          <p:cNvSpPr/>
          <p:nvPr/>
        </p:nvSpPr>
        <p:spPr>
          <a:xfrm>
            <a:off x="7596336" y="1863975"/>
            <a:ext cx="144016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Höger 13"/>
          <p:cNvSpPr/>
          <p:nvPr/>
        </p:nvSpPr>
        <p:spPr>
          <a:xfrm>
            <a:off x="7524328" y="2800079"/>
            <a:ext cx="93610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Höger 14"/>
          <p:cNvSpPr/>
          <p:nvPr/>
        </p:nvSpPr>
        <p:spPr>
          <a:xfrm>
            <a:off x="7524328" y="2152007"/>
            <a:ext cx="93610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Höger 15"/>
          <p:cNvSpPr/>
          <p:nvPr/>
        </p:nvSpPr>
        <p:spPr>
          <a:xfrm>
            <a:off x="7524328" y="1935983"/>
            <a:ext cx="93610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Ned 16"/>
          <p:cNvSpPr/>
          <p:nvPr/>
        </p:nvSpPr>
        <p:spPr>
          <a:xfrm>
            <a:off x="7794944" y="1863975"/>
            <a:ext cx="144016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Ned 17"/>
          <p:cNvSpPr/>
          <p:nvPr/>
        </p:nvSpPr>
        <p:spPr>
          <a:xfrm>
            <a:off x="7987440" y="1863975"/>
            <a:ext cx="144016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Ned 18"/>
          <p:cNvSpPr/>
          <p:nvPr/>
        </p:nvSpPr>
        <p:spPr>
          <a:xfrm>
            <a:off x="8189816" y="1863975"/>
            <a:ext cx="144016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0" name="Picture 2" descr="http://upload.wikimedia.org/wikipedia/commons/thumb/c/c0/Ignaz_Semmelweis.jpg/250px-Ignaz_Semmelwei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4725144"/>
            <a:ext cx="1247560" cy="14920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1" name="Rektangel 20"/>
          <p:cNvSpPr/>
          <p:nvPr/>
        </p:nvSpPr>
        <p:spPr>
          <a:xfrm>
            <a:off x="251520" y="4708882"/>
            <a:ext cx="3816424" cy="1815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sv-SE" sz="1400" dirty="0" err="1" smtClean="0"/>
              <a:t>Compare</a:t>
            </a:r>
            <a:r>
              <a:rPr lang="sv-SE" sz="1400" dirty="0" smtClean="0"/>
              <a:t> </a:t>
            </a:r>
            <a:r>
              <a:rPr lang="sv-SE" sz="1400" b="1" dirty="0" err="1" smtClean="0"/>
              <a:t>Ignaz</a:t>
            </a:r>
            <a:r>
              <a:rPr lang="sv-SE" sz="1400" b="1" dirty="0" smtClean="0"/>
              <a:t> </a:t>
            </a:r>
            <a:r>
              <a:rPr lang="sv-SE" sz="1400" b="1" dirty="0" err="1" smtClean="0"/>
              <a:t>Semmelweis</a:t>
            </a:r>
            <a:endParaRPr lang="sv-SE" sz="1400" b="1" dirty="0" smtClean="0"/>
          </a:p>
          <a:p>
            <a:pPr lvl="2">
              <a:buFont typeface="Wingdings" pitchFamily="2" charset="2"/>
              <a:buChar char="§"/>
            </a:pPr>
            <a:r>
              <a:rPr lang="sv-SE" sz="1400" dirty="0" smtClean="0"/>
              <a:t>Born 1818 in </a:t>
            </a:r>
            <a:r>
              <a:rPr lang="sv-SE" sz="1400" dirty="0" err="1" smtClean="0"/>
              <a:t>Hungary</a:t>
            </a:r>
            <a:endParaRPr lang="sv-SE" sz="1400" dirty="0" smtClean="0"/>
          </a:p>
          <a:p>
            <a:pPr lvl="2">
              <a:buFont typeface="Wingdings" pitchFamily="2" charset="2"/>
              <a:buChar char="§"/>
            </a:pPr>
            <a:r>
              <a:rPr lang="sv-SE" sz="1400" dirty="0" err="1" smtClean="0"/>
              <a:t>Obstetrician</a:t>
            </a:r>
            <a:r>
              <a:rPr lang="sv-SE" sz="1400" dirty="0" smtClean="0"/>
              <a:t> 1844</a:t>
            </a:r>
          </a:p>
          <a:p>
            <a:pPr lvl="2">
              <a:buFont typeface="Wingdings" pitchFamily="2" charset="2"/>
              <a:buChar char="§"/>
            </a:pPr>
            <a:r>
              <a:rPr lang="sv-SE" sz="1400" dirty="0" err="1" smtClean="0"/>
              <a:t>Perperal</a:t>
            </a:r>
            <a:r>
              <a:rPr lang="sv-SE" sz="1400" dirty="0" smtClean="0"/>
              <a:t> </a:t>
            </a:r>
            <a:r>
              <a:rPr lang="sv-SE" sz="1400" dirty="0" err="1" smtClean="0"/>
              <a:t>Fever</a:t>
            </a:r>
            <a:r>
              <a:rPr lang="sv-SE" sz="1400" dirty="0" smtClean="0"/>
              <a:t> 13%</a:t>
            </a:r>
          </a:p>
          <a:p>
            <a:pPr lvl="2">
              <a:buFont typeface="Wingdings" pitchFamily="2" charset="2"/>
              <a:buChar char="§"/>
            </a:pPr>
            <a:r>
              <a:rPr lang="sv-SE" sz="1400" dirty="0" smtClean="0"/>
              <a:t>1847 ”</a:t>
            </a:r>
            <a:r>
              <a:rPr lang="sv-SE" sz="1400" dirty="0" err="1" smtClean="0"/>
              <a:t>Wash</a:t>
            </a:r>
            <a:r>
              <a:rPr lang="sv-SE" sz="1400" dirty="0" smtClean="0"/>
              <a:t> </a:t>
            </a:r>
            <a:r>
              <a:rPr lang="sv-SE" sz="1400" dirty="0" err="1" smtClean="0"/>
              <a:t>Youor</a:t>
            </a:r>
            <a:r>
              <a:rPr lang="sv-SE" sz="1400" dirty="0" smtClean="0"/>
              <a:t> Hands” 13% =&gt; 2%</a:t>
            </a:r>
          </a:p>
          <a:p>
            <a:pPr lvl="2">
              <a:buFont typeface="Wingdings" pitchFamily="2" charset="2"/>
              <a:buChar char="§"/>
            </a:pPr>
            <a:r>
              <a:rPr lang="sv-SE" sz="1400" dirty="0" err="1" smtClean="0"/>
              <a:t>Died</a:t>
            </a:r>
            <a:r>
              <a:rPr lang="sv-SE" sz="1400" dirty="0" smtClean="0"/>
              <a:t> 1865, No </a:t>
            </a:r>
            <a:r>
              <a:rPr lang="sv-SE" sz="1400" dirty="0" err="1" smtClean="0"/>
              <a:t>recognition</a:t>
            </a:r>
            <a:endParaRPr lang="sv-SE" sz="1400" dirty="0" smtClean="0"/>
          </a:p>
          <a:p>
            <a:pPr lvl="2"/>
            <a:endParaRPr lang="sv-SE" sz="1400" dirty="0" smtClean="0"/>
          </a:p>
        </p:txBody>
      </p:sp>
      <p:sp>
        <p:nvSpPr>
          <p:cNvPr id="23" name="textruta 22"/>
          <p:cNvSpPr txBox="1"/>
          <p:nvPr/>
        </p:nvSpPr>
        <p:spPr>
          <a:xfrm>
            <a:off x="7352439" y="1448189"/>
            <a:ext cx="1252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Specialister</a:t>
            </a:r>
            <a:endParaRPr lang="sv-SE" dirty="0"/>
          </a:p>
        </p:txBody>
      </p:sp>
      <p:pic>
        <p:nvPicPr>
          <p:cNvPr id="26" name="Picture 2" descr="C:\Users\SvOh\AppData\Local\Microsoft\Windows\Temporary Internet Files\Content.IE5\XH7US3Y4\MC90034744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980728"/>
            <a:ext cx="1118311" cy="987779"/>
          </a:xfrm>
          <a:prstGeom prst="rect">
            <a:avLst/>
          </a:prstGeom>
          <a:noFill/>
        </p:spPr>
      </p:pic>
      <p:sp>
        <p:nvSpPr>
          <p:cNvPr id="27" name="textruta 26"/>
          <p:cNvSpPr txBox="1"/>
          <p:nvPr/>
        </p:nvSpPr>
        <p:spPr>
          <a:xfrm>
            <a:off x="8604448" y="1752483"/>
            <a:ext cx="21602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dirty="0" smtClean="0"/>
              <a:t>Sjukdom</a:t>
            </a:r>
          </a:p>
        </p:txBody>
      </p:sp>
      <p:sp>
        <p:nvSpPr>
          <p:cNvPr id="28" name="textruta 27"/>
          <p:cNvSpPr txBox="1"/>
          <p:nvPr/>
        </p:nvSpPr>
        <p:spPr>
          <a:xfrm>
            <a:off x="5815489" y="3284984"/>
            <a:ext cx="344075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i="1" dirty="0" smtClean="0"/>
              <a:t>Kräver interaktion mellan </a:t>
            </a:r>
          </a:p>
          <a:p>
            <a:r>
              <a:rPr lang="sv-SE" sz="1600" i="1" dirty="0" smtClean="0"/>
              <a:t>människor/funktioner/kompetenser. </a:t>
            </a:r>
          </a:p>
          <a:p>
            <a:r>
              <a:rPr lang="sv-SE" sz="1600" i="1" dirty="0" smtClean="0"/>
              <a:t>Komplexiteten ökar 10-falt = ledtid,</a:t>
            </a:r>
          </a:p>
          <a:p>
            <a:r>
              <a:rPr lang="sv-SE" sz="1600" i="1" dirty="0" smtClean="0"/>
              <a:t>missförstånd, ”tappade bollar”…</a:t>
            </a:r>
            <a:endParaRPr lang="sv-SE" sz="1600" i="1" dirty="0"/>
          </a:p>
        </p:txBody>
      </p:sp>
      <p:cxnSp>
        <p:nvCxnSpPr>
          <p:cNvPr id="30" name="Rak pil 29"/>
          <p:cNvCxnSpPr/>
          <p:nvPr/>
        </p:nvCxnSpPr>
        <p:spPr>
          <a:xfrm flipV="1">
            <a:off x="7020272" y="2472563"/>
            <a:ext cx="1008112" cy="8640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Tabell 31"/>
          <p:cNvGraphicFramePr>
            <a:graphicFrameLocks noGrp="1"/>
          </p:cNvGraphicFramePr>
          <p:nvPr/>
        </p:nvGraphicFramePr>
        <p:xfrm>
          <a:off x="6300192" y="4509120"/>
          <a:ext cx="2160240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2036"/>
                <a:gridCol w="1308204"/>
              </a:tblGrid>
              <a:tr h="517679">
                <a:tc>
                  <a:txBody>
                    <a:bodyPr/>
                    <a:lstStyle/>
                    <a:p>
                      <a:r>
                        <a:rPr lang="sv-SE" sz="1600" dirty="0" err="1" smtClean="0"/>
                        <a:t>Processsteg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 smtClean="0"/>
                        <a:t>Sannolikhet</a:t>
                      </a:r>
                    </a:p>
                    <a:p>
                      <a:r>
                        <a:rPr lang="sv-SE" sz="1600" dirty="0" smtClean="0"/>
                        <a:t>=rätt</a:t>
                      </a:r>
                      <a:endParaRPr lang="sv-SE" sz="1600" dirty="0"/>
                    </a:p>
                  </a:txBody>
                  <a:tcPr/>
                </a:tc>
              </a:tr>
              <a:tr h="299709">
                <a:tc>
                  <a:txBody>
                    <a:bodyPr/>
                    <a:lstStyle/>
                    <a:p>
                      <a:r>
                        <a:rPr lang="sv-SE" sz="1600" dirty="0" smtClean="0"/>
                        <a:t>1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 smtClean="0"/>
                        <a:t>0,95</a:t>
                      </a:r>
                      <a:endParaRPr lang="sv-SE" sz="1600" dirty="0"/>
                    </a:p>
                  </a:txBody>
                  <a:tcPr/>
                </a:tc>
              </a:tr>
              <a:tr h="299709">
                <a:tc>
                  <a:txBody>
                    <a:bodyPr/>
                    <a:lstStyle/>
                    <a:p>
                      <a:r>
                        <a:rPr lang="sv-SE" sz="1600" dirty="0" smtClean="0"/>
                        <a:t>5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 smtClean="0"/>
                        <a:t>0,77</a:t>
                      </a:r>
                      <a:endParaRPr lang="sv-SE" sz="1600" dirty="0"/>
                    </a:p>
                  </a:txBody>
                  <a:tcPr/>
                </a:tc>
              </a:tr>
              <a:tr h="299709">
                <a:tc>
                  <a:txBody>
                    <a:bodyPr/>
                    <a:lstStyle/>
                    <a:p>
                      <a:r>
                        <a:rPr lang="sv-SE" sz="1600" dirty="0" smtClean="0"/>
                        <a:t>10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 smtClean="0"/>
                        <a:t>0,60</a:t>
                      </a:r>
                      <a:endParaRPr lang="sv-SE" sz="1600" dirty="0"/>
                    </a:p>
                  </a:txBody>
                  <a:tcPr/>
                </a:tc>
              </a:tr>
              <a:tr h="299709">
                <a:tc>
                  <a:txBody>
                    <a:bodyPr/>
                    <a:lstStyle/>
                    <a:p>
                      <a:r>
                        <a:rPr lang="sv-SE" sz="1600" dirty="0" smtClean="0"/>
                        <a:t>25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 smtClean="0"/>
                        <a:t>0,28</a:t>
                      </a:r>
                      <a:endParaRPr lang="sv-SE" sz="1600" dirty="0"/>
                    </a:p>
                  </a:txBody>
                  <a:tcPr/>
                </a:tc>
              </a:tr>
              <a:tr h="299709">
                <a:tc>
                  <a:txBody>
                    <a:bodyPr/>
                    <a:lstStyle/>
                    <a:p>
                      <a:r>
                        <a:rPr lang="sv-SE" sz="1600" dirty="0" smtClean="0"/>
                        <a:t>50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 smtClean="0"/>
                        <a:t>0,08</a:t>
                      </a:r>
                      <a:endParaRPr lang="sv-SE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Platshållare för datum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5C60DB3-7743-4E1E-AAE7-F7AB73B0D6D7}" type="datetime1">
              <a:rPr lang="sv-SE" smtClean="0"/>
              <a:pPr/>
              <a:t>2013-11-04</a:t>
            </a:fld>
            <a:endParaRPr lang="sv-SE" smtClean="0"/>
          </a:p>
        </p:txBody>
      </p:sp>
      <p:sp>
        <p:nvSpPr>
          <p:cNvPr id="30723" name="Platshållare för bild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0D9341-B868-4B4A-8CF9-3EBEFD6AAF8F}" type="slidenum">
              <a:rPr lang="sv-SE" smtClean="0"/>
              <a:pPr/>
              <a:t>6</a:t>
            </a:fld>
            <a:endParaRPr lang="sv-SE" smtClean="0"/>
          </a:p>
        </p:txBody>
      </p:sp>
      <p:sp>
        <p:nvSpPr>
          <p:cNvPr id="30724" name="Platshållare för datum 6"/>
          <p:cNvSpPr txBox="1">
            <a:spLocks noGrp="1"/>
          </p:cNvSpPr>
          <p:nvPr/>
        </p:nvSpPr>
        <p:spPr bwMode="auto">
          <a:xfrm>
            <a:off x="152400" y="6629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fld id="{9563C40B-A3F1-4C0D-959D-DFAE0DD0E21B}" type="datetime1">
              <a:rPr lang="sv-SE" sz="1000">
                <a:solidFill>
                  <a:srgbClr val="003BB2"/>
                </a:solidFill>
              </a:rPr>
              <a:pPr/>
              <a:t>2013-11-04</a:t>
            </a:fld>
            <a:endParaRPr lang="sv-SE" sz="1000">
              <a:solidFill>
                <a:srgbClr val="003BB2"/>
              </a:solidFill>
            </a:endParaRPr>
          </a:p>
        </p:txBody>
      </p:sp>
      <p:sp>
        <p:nvSpPr>
          <p:cNvPr id="30725" name="Platshållare för bildnummer 8"/>
          <p:cNvSpPr txBox="1">
            <a:spLocks noGrp="1"/>
          </p:cNvSpPr>
          <p:nvPr/>
        </p:nvSpPr>
        <p:spPr bwMode="auto">
          <a:xfrm>
            <a:off x="7162800" y="6629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506FFC8-9616-4220-B412-A82210CB8463}" type="slidenum">
              <a:rPr lang="sv-SE" sz="1000">
                <a:solidFill>
                  <a:srgbClr val="003BB2"/>
                </a:solidFill>
              </a:rPr>
              <a:pPr algn="r"/>
              <a:t>6</a:t>
            </a:fld>
            <a:endParaRPr lang="sv-SE" sz="1000">
              <a:solidFill>
                <a:srgbClr val="003BB2"/>
              </a:solidFill>
            </a:endParaRPr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0" y="228600"/>
            <a:ext cx="8604250" cy="823913"/>
          </a:xfrm>
        </p:spPr>
        <p:txBody>
          <a:bodyPr/>
          <a:lstStyle/>
          <a:p>
            <a:pPr eaLnBrk="1" hangingPunct="1">
              <a:defRPr/>
            </a:pPr>
            <a:r>
              <a:rPr lang="sv-SE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Förluster skapas mellan funktioner!</a:t>
            </a:r>
            <a:endParaRPr lang="sv-SE" sz="24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199683" name="Picture 3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0150" y="1196975"/>
            <a:ext cx="2127250" cy="2663825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  <p:pic>
        <p:nvPicPr>
          <p:cNvPr id="199684" name="Picture 4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196975"/>
            <a:ext cx="2174875" cy="2592388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  <p:pic>
        <p:nvPicPr>
          <p:cNvPr id="199685" name="Picture 5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73800" y="1052513"/>
            <a:ext cx="2330450" cy="2808287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  <p:pic>
        <p:nvPicPr>
          <p:cNvPr id="199686" name="Picture 6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0113" y="4005263"/>
            <a:ext cx="2200275" cy="2447925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  <p:pic>
        <p:nvPicPr>
          <p:cNvPr id="19968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475" y="3860800"/>
            <a:ext cx="241935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9688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00788" y="3883025"/>
            <a:ext cx="238125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ktangel 10"/>
          <p:cNvSpPr/>
          <p:nvPr/>
        </p:nvSpPr>
        <p:spPr>
          <a:xfrm>
            <a:off x="1042988" y="3141663"/>
            <a:ext cx="1857375" cy="7143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800" b="1" i="1" dirty="0">
                <a:solidFill>
                  <a:schemeClr val="tx1"/>
                </a:solidFill>
              </a:rPr>
              <a:t>Vad marknaden vill ha</a:t>
            </a:r>
          </a:p>
        </p:txBody>
      </p:sp>
      <p:sp>
        <p:nvSpPr>
          <p:cNvPr id="12" name="Rektangel 11"/>
          <p:cNvSpPr/>
          <p:nvPr/>
        </p:nvSpPr>
        <p:spPr>
          <a:xfrm>
            <a:off x="3643313" y="3143250"/>
            <a:ext cx="1857375" cy="7143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800" b="1" i="1" dirty="0">
                <a:solidFill>
                  <a:schemeClr val="tx1"/>
                </a:solidFill>
              </a:rPr>
              <a:t>Vad R&amp;D erbjuder</a:t>
            </a:r>
          </a:p>
        </p:txBody>
      </p:sp>
      <p:sp>
        <p:nvSpPr>
          <p:cNvPr id="13" name="Rektangel 12"/>
          <p:cNvSpPr/>
          <p:nvPr/>
        </p:nvSpPr>
        <p:spPr>
          <a:xfrm>
            <a:off x="6429375" y="3214688"/>
            <a:ext cx="1857375" cy="7143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800" b="1" i="1" dirty="0">
                <a:solidFill>
                  <a:schemeClr val="tx1"/>
                </a:solidFill>
              </a:rPr>
              <a:t>Vad finans budgeterat för</a:t>
            </a:r>
          </a:p>
        </p:txBody>
      </p:sp>
      <p:sp>
        <p:nvSpPr>
          <p:cNvPr id="14" name="Rektangel 13"/>
          <p:cNvSpPr/>
          <p:nvPr/>
        </p:nvSpPr>
        <p:spPr>
          <a:xfrm>
            <a:off x="1000125" y="5786438"/>
            <a:ext cx="1857375" cy="7143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800" b="1" i="1" dirty="0">
                <a:solidFill>
                  <a:schemeClr val="tx1"/>
                </a:solidFill>
              </a:rPr>
              <a:t>Vad design tagit fram</a:t>
            </a:r>
          </a:p>
        </p:txBody>
      </p:sp>
      <p:sp>
        <p:nvSpPr>
          <p:cNvPr id="15" name="Rektangel 14"/>
          <p:cNvSpPr/>
          <p:nvPr/>
        </p:nvSpPr>
        <p:spPr>
          <a:xfrm>
            <a:off x="3643313" y="5786438"/>
            <a:ext cx="1857375" cy="7143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800" b="1" i="1" dirty="0">
                <a:solidFill>
                  <a:schemeClr val="tx1"/>
                </a:solidFill>
              </a:rPr>
              <a:t>Vad produktion tillverkat</a:t>
            </a:r>
          </a:p>
        </p:txBody>
      </p:sp>
      <p:sp>
        <p:nvSpPr>
          <p:cNvPr id="16" name="Rektangel 15"/>
          <p:cNvSpPr/>
          <p:nvPr/>
        </p:nvSpPr>
        <p:spPr>
          <a:xfrm>
            <a:off x="6429375" y="5786438"/>
            <a:ext cx="1857375" cy="7143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1800" b="1" i="1" dirty="0">
                <a:solidFill>
                  <a:schemeClr val="tx1"/>
                </a:solidFill>
              </a:rPr>
              <a:t>Vad kunden vill ha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9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9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9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9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9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9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99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9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9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99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sv-SE" sz="36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Complexity</a:t>
            </a:r>
            <a:endParaRPr lang="sv-SE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214546" y="1571612"/>
            <a:ext cx="6286544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v-SE" dirty="0" smtClean="0"/>
              <a:t>13000 </a:t>
            </a:r>
            <a:r>
              <a:rPr lang="sv-SE" dirty="0" err="1" smtClean="0"/>
              <a:t>Known</a:t>
            </a:r>
            <a:r>
              <a:rPr lang="sv-SE" dirty="0" smtClean="0"/>
              <a:t> </a:t>
            </a:r>
            <a:r>
              <a:rPr lang="sv-SE" dirty="0" err="1" smtClean="0"/>
              <a:t>Diseases</a:t>
            </a:r>
            <a:r>
              <a:rPr lang="sv-SE" dirty="0" smtClean="0"/>
              <a:t> [WHO]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6000 different </a:t>
            </a:r>
            <a:r>
              <a:rPr lang="sv-SE" dirty="0" err="1" smtClean="0"/>
              <a:t>Medicines</a:t>
            </a: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4000 Different Medical and </a:t>
            </a:r>
            <a:r>
              <a:rPr lang="sv-SE" dirty="0" err="1" smtClean="0"/>
              <a:t>Surgical</a:t>
            </a:r>
            <a:r>
              <a:rPr lang="sv-SE" dirty="0" smtClean="0"/>
              <a:t> </a:t>
            </a:r>
            <a:r>
              <a:rPr lang="sv-SE" dirty="0" err="1" smtClean="0"/>
              <a:t>Procedures</a:t>
            </a:r>
            <a:r>
              <a:rPr lang="sv-SE" dirty="0" smtClean="0"/>
              <a:t> </a:t>
            </a:r>
            <a:endParaRPr lang="sv-SE" dirty="0"/>
          </a:p>
        </p:txBody>
      </p:sp>
      <p:pic>
        <p:nvPicPr>
          <p:cNvPr id="8194" name="Picture 2" descr="http://1.bp.blogspot.com/_hrQaFinjpZU/SkiTlYvJU8I/AAAAAAAAEoc/_RZcv1hY8wQ/s400/00088pill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056060"/>
            <a:ext cx="1232721" cy="1158758"/>
          </a:xfrm>
          <a:prstGeom prst="rect">
            <a:avLst/>
          </a:prstGeom>
          <a:noFill/>
        </p:spPr>
      </p:pic>
      <p:pic>
        <p:nvPicPr>
          <p:cNvPr id="8196" name="Picture 4" descr="http://www.uu.edu/studentservices/healthservices/commonillnesses/PE07292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599" y="1357298"/>
            <a:ext cx="1262071" cy="1081775"/>
          </a:xfrm>
          <a:prstGeom prst="rect">
            <a:avLst/>
          </a:prstGeom>
          <a:noFill/>
        </p:spPr>
      </p:pic>
      <p:pic>
        <p:nvPicPr>
          <p:cNvPr id="8198" name="Picture 6" descr="Standard Operating Procedure Post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91155" y="4832354"/>
            <a:ext cx="880515" cy="1311290"/>
          </a:xfrm>
          <a:prstGeom prst="rect">
            <a:avLst/>
          </a:prstGeom>
          <a:noFill/>
        </p:spPr>
      </p:pic>
      <p:sp>
        <p:nvSpPr>
          <p:cNvPr id="7" name="Rektangel 6"/>
          <p:cNvSpPr/>
          <p:nvPr/>
        </p:nvSpPr>
        <p:spPr>
          <a:xfrm>
            <a:off x="714348" y="0"/>
            <a:ext cx="1500198" cy="68580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Lean</a:t>
            </a:r>
            <a:r>
              <a:rPr lang="sv-SE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Health Care</a:t>
            </a:r>
            <a:endParaRPr lang="sv-SE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1115616" y="2132856"/>
            <a:ext cx="81369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Lean Health Care </a:t>
            </a:r>
            <a:r>
              <a:rPr lang="en-US" sz="2400" i="1" dirty="0" err="1" smtClean="0"/>
              <a:t>har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visat</a:t>
            </a:r>
            <a:r>
              <a:rPr lang="en-US" sz="2400" i="1" dirty="0" smtClean="0"/>
              <a:t> sig </a:t>
            </a:r>
            <a:r>
              <a:rPr lang="en-US" sz="2400" i="1" dirty="0" err="1" smtClean="0"/>
              <a:t>framgångsrikt</a:t>
            </a:r>
            <a:r>
              <a:rPr lang="en-US" sz="2400" i="1" dirty="0" smtClean="0"/>
              <a:t>  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 </a:t>
            </a:r>
          </a:p>
          <a:p>
            <a:r>
              <a:rPr lang="en-US" sz="2400" i="1" dirty="0" err="1" smtClean="0"/>
              <a:t>Danmark</a:t>
            </a:r>
            <a:r>
              <a:rPr lang="en-US" sz="2400" i="1" dirty="0" smtClean="0"/>
              <a:t>, England, USA </a:t>
            </a:r>
            <a:r>
              <a:rPr lang="en-US" sz="2400" i="1" dirty="0" err="1" smtClean="0"/>
              <a:t>och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Sverige</a:t>
            </a:r>
            <a:endParaRPr lang="en-US" sz="2400" i="1" dirty="0" smtClean="0"/>
          </a:p>
          <a:p>
            <a:endParaRPr lang="en-US" sz="2400" i="1" dirty="0" smtClean="0"/>
          </a:p>
          <a:p>
            <a:r>
              <a:rPr lang="en-US" i="1" dirty="0" smtClean="0"/>
              <a:t>-Output	: 	+35%</a:t>
            </a:r>
          </a:p>
          <a:p>
            <a:r>
              <a:rPr lang="en-US" i="1" dirty="0" smtClean="0"/>
              <a:t>-</a:t>
            </a:r>
            <a:r>
              <a:rPr lang="en-US" i="1" dirty="0" err="1" smtClean="0"/>
              <a:t>Ledtid</a:t>
            </a:r>
            <a:r>
              <a:rPr lang="en-US" i="1" dirty="0" smtClean="0"/>
              <a:t> &amp;</a:t>
            </a:r>
            <a:r>
              <a:rPr lang="en-US" i="1" dirty="0" err="1" smtClean="0"/>
              <a:t>väntan</a:t>
            </a:r>
            <a:r>
              <a:rPr lang="en-US" i="1" dirty="0" smtClean="0"/>
              <a:t>: 	-65%</a:t>
            </a:r>
          </a:p>
          <a:p>
            <a:r>
              <a:rPr lang="en-US" i="1" dirty="0" smtClean="0"/>
              <a:t>-</a:t>
            </a:r>
            <a:r>
              <a:rPr lang="en-US" i="1" dirty="0" err="1" smtClean="0"/>
              <a:t>Processtid</a:t>
            </a:r>
            <a:r>
              <a:rPr lang="en-US" i="1" dirty="0" smtClean="0"/>
              <a:t>:	-50%</a:t>
            </a:r>
            <a:endParaRPr lang="en-US" i="1" dirty="0"/>
          </a:p>
        </p:txBody>
      </p:sp>
      <p:sp>
        <p:nvSpPr>
          <p:cNvPr id="5" name="textruta 4"/>
          <p:cNvSpPr txBox="1"/>
          <p:nvPr/>
        </p:nvSpPr>
        <p:spPr>
          <a:xfrm>
            <a:off x="1043608" y="4725144"/>
            <a:ext cx="728917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 smtClean="0"/>
              <a:t>Ett av många exempel – blodprov på Bolton Hospital:</a:t>
            </a:r>
          </a:p>
          <a:p>
            <a:r>
              <a:rPr lang="sv-SE" i="1" dirty="0" smtClean="0"/>
              <a:t>Förr: 309 steg = 27 timmar, nu: 57 steg, 3 timmar.</a:t>
            </a:r>
          </a:p>
          <a:p>
            <a:endParaRPr lang="sv-SE" i="1" dirty="0" smtClean="0"/>
          </a:p>
          <a:p>
            <a:r>
              <a:rPr lang="sv-SE" i="1" dirty="0" smtClean="0"/>
              <a:t>Dock handlar det mycket om ”öar”, startade utifrån personliga initiativ </a:t>
            </a:r>
          </a:p>
          <a:p>
            <a:r>
              <a:rPr lang="sv-SE" i="1" dirty="0" smtClean="0"/>
              <a:t>och ofta utifrån </a:t>
            </a:r>
            <a:r>
              <a:rPr lang="sv-SE" i="1" dirty="0" err="1" smtClean="0"/>
              <a:t>personal-frågor</a:t>
            </a:r>
            <a:r>
              <a:rPr lang="sv-SE" i="1" dirty="0" smtClean="0"/>
              <a:t>, ej ur patient- eller ledningsperspektiv.</a:t>
            </a:r>
            <a:endParaRPr lang="sv-SE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Saknas det metoder?</a:t>
            </a:r>
            <a:endParaRPr lang="sv-SE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0" y="172403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i="1" dirty="0" smtClean="0"/>
              <a:t>Total </a:t>
            </a:r>
            <a:r>
              <a:rPr lang="sv-SE" i="1" dirty="0" err="1" smtClean="0"/>
              <a:t>Quality</a:t>
            </a:r>
            <a:r>
              <a:rPr lang="sv-SE" i="1" dirty="0" smtClean="0"/>
              <a:t> Management, </a:t>
            </a:r>
            <a:r>
              <a:rPr lang="sv-SE" i="1" dirty="0" err="1" smtClean="0"/>
              <a:t>Continuous</a:t>
            </a:r>
            <a:r>
              <a:rPr lang="sv-SE" i="1" dirty="0" smtClean="0"/>
              <a:t> </a:t>
            </a:r>
            <a:r>
              <a:rPr lang="sv-SE" i="1" dirty="0" err="1" smtClean="0"/>
              <a:t>Quality</a:t>
            </a:r>
            <a:r>
              <a:rPr lang="sv-SE" i="1" dirty="0" smtClean="0"/>
              <a:t> </a:t>
            </a:r>
            <a:r>
              <a:rPr lang="sv-SE" i="1" dirty="0" err="1" smtClean="0"/>
              <a:t>Improvements</a:t>
            </a:r>
            <a:r>
              <a:rPr lang="sv-SE" i="1" dirty="0" smtClean="0"/>
              <a:t>,</a:t>
            </a:r>
          </a:p>
          <a:p>
            <a:pPr algn="ctr"/>
            <a:r>
              <a:rPr lang="sv-SE" i="1" dirty="0" err="1" smtClean="0"/>
              <a:t>Quality</a:t>
            </a:r>
            <a:r>
              <a:rPr lang="sv-SE" i="1" dirty="0" smtClean="0"/>
              <a:t> Assurance, </a:t>
            </a:r>
            <a:r>
              <a:rPr lang="sv-SE" i="1" dirty="0" err="1" smtClean="0"/>
              <a:t>Quality</a:t>
            </a:r>
            <a:r>
              <a:rPr lang="sv-SE" i="1" dirty="0" smtClean="0"/>
              <a:t> </a:t>
            </a:r>
            <a:r>
              <a:rPr lang="sv-SE" i="1" dirty="0" err="1" smtClean="0"/>
              <a:t>Assessment</a:t>
            </a:r>
            <a:r>
              <a:rPr lang="sv-SE" i="1" dirty="0" smtClean="0"/>
              <a:t>,</a:t>
            </a:r>
          </a:p>
          <a:p>
            <a:pPr algn="ctr"/>
            <a:r>
              <a:rPr lang="en-US" i="1" dirty="0" smtClean="0"/>
              <a:t>Malcolm </a:t>
            </a:r>
            <a:r>
              <a:rPr lang="en-US" i="1" dirty="0" err="1" smtClean="0"/>
              <a:t>Baldrige</a:t>
            </a:r>
            <a:r>
              <a:rPr lang="en-US" i="1" dirty="0" smtClean="0"/>
              <a:t>, EFQM, the Deming prize, Failure</a:t>
            </a:r>
          </a:p>
          <a:p>
            <a:pPr algn="ctr"/>
            <a:r>
              <a:rPr lang="en-US" i="1" dirty="0" smtClean="0"/>
              <a:t>mode and effect analysis, quality function deployment,</a:t>
            </a:r>
          </a:p>
          <a:p>
            <a:pPr algn="ctr"/>
            <a:r>
              <a:rPr lang="sv-SE" i="1" dirty="0" smtClean="0"/>
              <a:t>FMECA, </a:t>
            </a:r>
            <a:r>
              <a:rPr lang="sv-SE" i="1" dirty="0" err="1" smtClean="0"/>
              <a:t>Gemba</a:t>
            </a:r>
            <a:r>
              <a:rPr lang="sv-SE" i="1" dirty="0" smtClean="0"/>
              <a:t>, Robusta konstruktioner, statistisk</a:t>
            </a:r>
          </a:p>
          <a:p>
            <a:pPr algn="ctr"/>
            <a:r>
              <a:rPr lang="sv-SE" i="1" dirty="0" smtClean="0"/>
              <a:t>processtyrning, black </a:t>
            </a:r>
            <a:r>
              <a:rPr lang="sv-SE" i="1" dirty="0" err="1" smtClean="0"/>
              <a:t>belt</a:t>
            </a:r>
            <a:r>
              <a:rPr lang="sv-SE" i="1" dirty="0" smtClean="0"/>
              <a:t> </a:t>
            </a:r>
            <a:r>
              <a:rPr lang="sv-SE" i="1" dirty="0" err="1" smtClean="0"/>
              <a:t>six</a:t>
            </a:r>
            <a:r>
              <a:rPr lang="sv-SE" i="1" dirty="0" smtClean="0"/>
              <a:t> sigma, statistisk försöksplanering,</a:t>
            </a:r>
          </a:p>
          <a:p>
            <a:pPr algn="ctr"/>
            <a:r>
              <a:rPr lang="sv-SE" i="1" dirty="0" err="1" smtClean="0"/>
              <a:t>kepner</a:t>
            </a:r>
            <a:r>
              <a:rPr lang="sv-SE" i="1" dirty="0" smtClean="0"/>
              <a:t> </a:t>
            </a:r>
            <a:r>
              <a:rPr lang="sv-SE" i="1" dirty="0" err="1" smtClean="0"/>
              <a:t>tregoe</a:t>
            </a:r>
            <a:r>
              <a:rPr lang="sv-SE" i="1" dirty="0" smtClean="0"/>
              <a:t>, </a:t>
            </a:r>
            <a:r>
              <a:rPr lang="sv-SE" i="1" dirty="0" err="1" smtClean="0"/>
              <a:t>värdeanalys</a:t>
            </a:r>
            <a:r>
              <a:rPr lang="sv-SE" i="1" dirty="0" smtClean="0"/>
              <a:t>, kvalitetsbrist</a:t>
            </a:r>
          </a:p>
          <a:p>
            <a:pPr algn="ctr"/>
            <a:r>
              <a:rPr lang="sv-SE" i="1" dirty="0" smtClean="0"/>
              <a:t>kostnader, </a:t>
            </a:r>
            <a:r>
              <a:rPr lang="sv-SE" i="1" dirty="0" err="1" smtClean="0"/>
              <a:t>LCC-modeller</a:t>
            </a:r>
            <a:r>
              <a:rPr lang="sv-SE" i="1" dirty="0" smtClean="0"/>
              <a:t>, </a:t>
            </a:r>
            <a:r>
              <a:rPr lang="sv-SE" i="1" dirty="0" err="1" smtClean="0"/>
              <a:t>värdekompassen</a:t>
            </a:r>
            <a:r>
              <a:rPr lang="sv-SE" i="1" dirty="0" smtClean="0"/>
              <a:t>, lots, processorientering,</a:t>
            </a:r>
          </a:p>
          <a:p>
            <a:pPr algn="ctr"/>
            <a:r>
              <a:rPr lang="sv-SE" i="1" dirty="0" err="1" smtClean="0"/>
              <a:t>balanced</a:t>
            </a:r>
            <a:r>
              <a:rPr lang="sv-SE" i="1" dirty="0" smtClean="0"/>
              <a:t> </a:t>
            </a:r>
            <a:r>
              <a:rPr lang="sv-SE" i="1" dirty="0" err="1" smtClean="0"/>
              <a:t>scorecard</a:t>
            </a:r>
            <a:r>
              <a:rPr lang="sv-SE" i="1" dirty="0" smtClean="0"/>
              <a:t>, ISO, genombrott,</a:t>
            </a:r>
          </a:p>
          <a:p>
            <a:pPr algn="ctr"/>
            <a:r>
              <a:rPr lang="sv-SE" i="1" dirty="0" smtClean="0"/>
              <a:t>ideal </a:t>
            </a:r>
            <a:r>
              <a:rPr lang="sv-SE" i="1" dirty="0" err="1" smtClean="0"/>
              <a:t>model</a:t>
            </a:r>
            <a:r>
              <a:rPr lang="sv-SE" i="1" dirty="0" smtClean="0"/>
              <a:t>, PDSA, logistik, tillförlitlighet, MTO analys,</a:t>
            </a:r>
          </a:p>
          <a:p>
            <a:pPr algn="ctr"/>
            <a:r>
              <a:rPr lang="sv-SE" i="1" dirty="0" err="1" smtClean="0"/>
              <a:t>Root</a:t>
            </a:r>
            <a:r>
              <a:rPr lang="sv-SE" i="1" dirty="0" smtClean="0"/>
              <a:t> cause </a:t>
            </a:r>
            <a:r>
              <a:rPr lang="sv-SE" i="1" dirty="0" err="1" smtClean="0"/>
              <a:t>analysis</a:t>
            </a:r>
            <a:r>
              <a:rPr lang="sv-SE" i="1" dirty="0" smtClean="0"/>
              <a:t>, Felträdsanalys, Peer </a:t>
            </a:r>
            <a:r>
              <a:rPr lang="sv-SE" i="1" dirty="0" err="1" smtClean="0"/>
              <a:t>review</a:t>
            </a:r>
            <a:r>
              <a:rPr lang="sv-SE" i="1" dirty="0" smtClean="0"/>
              <a:t>, </a:t>
            </a:r>
            <a:r>
              <a:rPr lang="sv-SE" i="1" dirty="0" err="1" smtClean="0"/>
              <a:t>pareto</a:t>
            </a:r>
            <a:r>
              <a:rPr lang="sv-SE" i="1" dirty="0" smtClean="0"/>
              <a:t>,</a:t>
            </a:r>
          </a:p>
          <a:p>
            <a:pPr algn="ctr"/>
            <a:r>
              <a:rPr lang="en-US" i="1" dirty="0" smtClean="0"/>
              <a:t>break through, 7 MT, directed creativity, </a:t>
            </a:r>
            <a:r>
              <a:rPr lang="en-US" i="1" dirty="0" err="1" smtClean="0"/>
              <a:t>systemmodelering</a:t>
            </a:r>
            <a:r>
              <a:rPr lang="en-US" i="1" dirty="0" smtClean="0"/>
              <a:t>,</a:t>
            </a:r>
          </a:p>
          <a:p>
            <a:pPr algn="ctr"/>
            <a:r>
              <a:rPr lang="sv-SE" i="1" dirty="0" smtClean="0"/>
              <a:t>processimulering, kundvärdesmodeller, processkartläggningar,</a:t>
            </a:r>
          </a:p>
          <a:p>
            <a:pPr algn="ctr"/>
            <a:r>
              <a:rPr lang="sv-SE" i="1" dirty="0" err="1" smtClean="0"/>
              <a:t>Taguchi</a:t>
            </a:r>
            <a:r>
              <a:rPr lang="sv-SE" i="1" dirty="0" smtClean="0"/>
              <a:t>, </a:t>
            </a:r>
            <a:r>
              <a:rPr lang="sv-SE" i="1" dirty="0" err="1" smtClean="0"/>
              <a:t>Bench</a:t>
            </a:r>
            <a:r>
              <a:rPr lang="sv-SE" i="1" dirty="0" smtClean="0"/>
              <a:t> </a:t>
            </a:r>
            <a:r>
              <a:rPr lang="sv-SE" i="1" dirty="0" err="1" smtClean="0"/>
              <a:t>marking</a:t>
            </a:r>
            <a:r>
              <a:rPr lang="sv-SE" i="1" dirty="0" smtClean="0"/>
              <a:t>, VMEA, TPM,</a:t>
            </a:r>
          </a:p>
          <a:p>
            <a:pPr algn="ctr"/>
            <a:r>
              <a:rPr lang="sv-SE" i="1" dirty="0" err="1" smtClean="0"/>
              <a:t>Kaizen</a:t>
            </a:r>
            <a:r>
              <a:rPr lang="sv-SE" i="1" dirty="0" smtClean="0"/>
              <a:t>, MUDA, </a:t>
            </a:r>
            <a:r>
              <a:rPr lang="sv-SE" i="1" dirty="0" err="1" smtClean="0"/>
              <a:t>PokeYoke</a:t>
            </a:r>
            <a:r>
              <a:rPr lang="sv-SE" i="1" dirty="0" smtClean="0"/>
              <a:t>, </a:t>
            </a:r>
            <a:r>
              <a:rPr lang="sv-SE" i="1" dirty="0" err="1" smtClean="0"/>
              <a:t>concurrent</a:t>
            </a:r>
            <a:r>
              <a:rPr lang="sv-SE" i="1" dirty="0" smtClean="0"/>
              <a:t> </a:t>
            </a:r>
            <a:r>
              <a:rPr lang="sv-SE" i="1" dirty="0" err="1" smtClean="0"/>
              <a:t>engineering</a:t>
            </a:r>
            <a:r>
              <a:rPr lang="sv-SE" i="1" dirty="0" smtClean="0"/>
              <a:t>, BPR,</a:t>
            </a:r>
          </a:p>
          <a:p>
            <a:pPr algn="ctr"/>
            <a:r>
              <a:rPr lang="sv-SE" i="1" dirty="0" smtClean="0"/>
              <a:t>agent </a:t>
            </a:r>
            <a:r>
              <a:rPr lang="sv-SE" i="1" dirty="0" err="1" smtClean="0"/>
              <a:t>based</a:t>
            </a:r>
            <a:r>
              <a:rPr lang="sv-SE" i="1" dirty="0" smtClean="0"/>
              <a:t> simulations, </a:t>
            </a:r>
            <a:r>
              <a:rPr lang="sv-SE" i="1" dirty="0" err="1" smtClean="0"/>
              <a:t>conjoint</a:t>
            </a:r>
            <a:r>
              <a:rPr lang="sv-SE" i="1" dirty="0" smtClean="0"/>
              <a:t> </a:t>
            </a:r>
            <a:r>
              <a:rPr lang="sv-SE" i="1" dirty="0" err="1" smtClean="0"/>
              <a:t>analysis</a:t>
            </a:r>
            <a:r>
              <a:rPr lang="sv-SE" i="1" dirty="0" smtClean="0"/>
              <a:t> osv.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960</Words>
  <Application>Microsoft Office PowerPoint</Application>
  <PresentationFormat>Bildspel på skärmen (4:3)</PresentationFormat>
  <Paragraphs>252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20" baseType="lpstr">
      <vt:lpstr>Arial</vt:lpstr>
      <vt:lpstr>Arial Black</vt:lpstr>
      <vt:lpstr>Calibri</vt:lpstr>
      <vt:lpstr>Wingdings</vt:lpstr>
      <vt:lpstr>Office-tema</vt:lpstr>
      <vt:lpstr>Lean Health Care</vt:lpstr>
      <vt:lpstr>PowerPoint-presentation</vt:lpstr>
      <vt:lpstr>Utmaningar</vt:lpstr>
      <vt:lpstr>The 8 Wastes of Healthcare </vt:lpstr>
      <vt:lpstr>Varför blev det så här?</vt:lpstr>
      <vt:lpstr>Förluster skapas mellan funktioner!</vt:lpstr>
      <vt:lpstr>Complexity</vt:lpstr>
      <vt:lpstr>Lean Health Care</vt:lpstr>
      <vt:lpstr>Saknas det metoder?</vt:lpstr>
      <vt:lpstr>Organisera-Mäta-Styra-Ersätta</vt:lpstr>
      <vt:lpstr>Mäta - Ersätta</vt:lpstr>
      <vt:lpstr>Organisera</vt:lpstr>
      <vt:lpstr>Flöde eller Process?</vt:lpstr>
      <vt:lpstr>PowerPoint-presentation</vt:lpstr>
      <vt:lpstr>Architecture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Lean Health Care</dc:title>
  <dc:creator>SvOh</dc:creator>
  <cp:lastModifiedBy>Per-Olof Brogren</cp:lastModifiedBy>
  <cp:revision>10</cp:revision>
  <dcterms:created xsi:type="dcterms:W3CDTF">2011-08-15T12:40:35Z</dcterms:created>
  <dcterms:modified xsi:type="dcterms:W3CDTF">2013-11-04T13:12:19Z</dcterms:modified>
</cp:coreProperties>
</file>